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34" r:id="rId2"/>
    <p:sldMasterId id="2147483946" r:id="rId3"/>
    <p:sldMasterId id="2147483958" r:id="rId4"/>
  </p:sldMasterIdLst>
  <p:notesMasterIdLst>
    <p:notesMasterId r:id="rId35"/>
  </p:notesMasterIdLst>
  <p:handoutMasterIdLst>
    <p:handoutMasterId r:id="rId36"/>
  </p:handoutMasterIdLst>
  <p:sldIdLst>
    <p:sldId id="270" r:id="rId5"/>
    <p:sldId id="313" r:id="rId6"/>
    <p:sldId id="271" r:id="rId7"/>
    <p:sldId id="316" r:id="rId8"/>
    <p:sldId id="257" r:id="rId9"/>
    <p:sldId id="258" r:id="rId10"/>
    <p:sldId id="310" r:id="rId11"/>
    <p:sldId id="331" r:id="rId12"/>
    <p:sldId id="333" r:id="rId13"/>
    <p:sldId id="336" r:id="rId14"/>
    <p:sldId id="272" r:id="rId15"/>
    <p:sldId id="273" r:id="rId16"/>
    <p:sldId id="275" r:id="rId17"/>
    <p:sldId id="276" r:id="rId18"/>
    <p:sldId id="277" r:id="rId19"/>
    <p:sldId id="278" r:id="rId20"/>
    <p:sldId id="279" r:id="rId21"/>
    <p:sldId id="286" r:id="rId22"/>
    <p:sldId id="280" r:id="rId23"/>
    <p:sldId id="290" r:id="rId24"/>
    <p:sldId id="256" r:id="rId25"/>
    <p:sldId id="267" r:id="rId26"/>
    <p:sldId id="334" r:id="rId27"/>
    <p:sldId id="266" r:id="rId28"/>
    <p:sldId id="261" r:id="rId29"/>
    <p:sldId id="265" r:id="rId30"/>
    <p:sldId id="264" r:id="rId31"/>
    <p:sldId id="281" r:id="rId32"/>
    <p:sldId id="322" r:id="rId33"/>
    <p:sldId id="335" r:id="rId3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3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10" autoAdjust="0"/>
    <p:restoredTop sz="95274" autoAdjust="0"/>
  </p:normalViewPr>
  <p:slideViewPr>
    <p:cSldViewPr>
      <p:cViewPr varScale="1">
        <p:scale>
          <a:sx n="98" d="100"/>
          <a:sy n="98" d="100"/>
        </p:scale>
        <p:origin x="505" y="82"/>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4B08A1-9CB9-4B68-AB2A-B39CFBADEB74}" type="doc">
      <dgm:prSet loTypeId="urn:microsoft.com/office/officeart/2008/layout/LinedList" loCatId="list" qsTypeId="urn:microsoft.com/office/officeart/2005/8/quickstyle/simple4" qsCatId="simple" csTypeId="urn:microsoft.com/office/officeart/2005/8/colors/accent2_2" csCatId="accent2"/>
      <dgm:spPr/>
      <dgm:t>
        <a:bodyPr/>
        <a:lstStyle/>
        <a:p>
          <a:endParaRPr lang="en-US"/>
        </a:p>
      </dgm:t>
    </dgm:pt>
    <dgm:pt modelId="{93BA066E-5978-4CC6-90E5-76FD7E47FAC4}">
      <dgm:prSet/>
      <dgm:spPr/>
      <dgm:t>
        <a:bodyPr/>
        <a:lstStyle/>
        <a:p>
          <a:r>
            <a:rPr lang="en-US"/>
            <a:t>What do you need to succeed?</a:t>
          </a:r>
        </a:p>
      </dgm:t>
    </dgm:pt>
    <dgm:pt modelId="{4EDC010A-CBBA-4E53-A029-7288658220D8}" type="parTrans" cxnId="{684BC683-9E7F-4FB7-9243-111F4452D972}">
      <dgm:prSet/>
      <dgm:spPr/>
      <dgm:t>
        <a:bodyPr/>
        <a:lstStyle/>
        <a:p>
          <a:endParaRPr lang="en-US"/>
        </a:p>
      </dgm:t>
    </dgm:pt>
    <dgm:pt modelId="{E6CFF69B-F7A6-46C5-8030-4CC984F9FD83}" type="sibTrans" cxnId="{684BC683-9E7F-4FB7-9243-111F4452D972}">
      <dgm:prSet/>
      <dgm:spPr/>
      <dgm:t>
        <a:bodyPr/>
        <a:lstStyle/>
        <a:p>
          <a:endParaRPr lang="en-US"/>
        </a:p>
      </dgm:t>
    </dgm:pt>
    <dgm:pt modelId="{6A0C1BBE-427D-4191-8B37-5A30AF4788DB}">
      <dgm:prSet/>
      <dgm:spPr/>
      <dgm:t>
        <a:bodyPr/>
        <a:lstStyle/>
        <a:p>
          <a:r>
            <a:rPr lang="en-US"/>
            <a:t>Who do you need to talk to?</a:t>
          </a:r>
        </a:p>
      </dgm:t>
    </dgm:pt>
    <dgm:pt modelId="{EFA4AB72-9449-47BE-A1CF-8B463A9EF47C}" type="parTrans" cxnId="{E5D9B9AC-41D0-4A8B-9840-77B80C0EDF20}">
      <dgm:prSet/>
      <dgm:spPr/>
      <dgm:t>
        <a:bodyPr/>
        <a:lstStyle/>
        <a:p>
          <a:endParaRPr lang="en-US"/>
        </a:p>
      </dgm:t>
    </dgm:pt>
    <dgm:pt modelId="{5A3914B9-0EB9-4B7C-B943-F148B8BCDB37}" type="sibTrans" cxnId="{E5D9B9AC-41D0-4A8B-9840-77B80C0EDF20}">
      <dgm:prSet/>
      <dgm:spPr/>
      <dgm:t>
        <a:bodyPr/>
        <a:lstStyle/>
        <a:p>
          <a:endParaRPr lang="en-US"/>
        </a:p>
      </dgm:t>
    </dgm:pt>
    <dgm:pt modelId="{67DD7326-4A96-4537-BAF1-4B203585BC28}">
      <dgm:prSet/>
      <dgm:spPr/>
      <dgm:t>
        <a:bodyPr/>
        <a:lstStyle/>
        <a:p>
          <a:r>
            <a:rPr lang="en-US"/>
            <a:t>What do you want to learn? </a:t>
          </a:r>
        </a:p>
      </dgm:t>
    </dgm:pt>
    <dgm:pt modelId="{B63A2E92-729F-4613-A06A-6B104A37BEB6}" type="parTrans" cxnId="{19D3A298-ACD3-4C1C-905B-4E6F9CDA2C98}">
      <dgm:prSet/>
      <dgm:spPr/>
      <dgm:t>
        <a:bodyPr/>
        <a:lstStyle/>
        <a:p>
          <a:endParaRPr lang="en-US"/>
        </a:p>
      </dgm:t>
    </dgm:pt>
    <dgm:pt modelId="{9EC1C612-EC02-4A49-8874-DD70EAFB2A83}" type="sibTrans" cxnId="{19D3A298-ACD3-4C1C-905B-4E6F9CDA2C98}">
      <dgm:prSet/>
      <dgm:spPr/>
      <dgm:t>
        <a:bodyPr/>
        <a:lstStyle/>
        <a:p>
          <a:endParaRPr lang="en-US"/>
        </a:p>
      </dgm:t>
    </dgm:pt>
    <dgm:pt modelId="{B2D732C2-3412-FA4A-9232-97ED8B5C99C2}" type="pres">
      <dgm:prSet presAssocID="{CF4B08A1-9CB9-4B68-AB2A-B39CFBADEB74}" presName="vert0" presStyleCnt="0">
        <dgm:presLayoutVars>
          <dgm:dir/>
          <dgm:animOne val="branch"/>
          <dgm:animLvl val="lvl"/>
        </dgm:presLayoutVars>
      </dgm:prSet>
      <dgm:spPr/>
    </dgm:pt>
    <dgm:pt modelId="{15664FA0-218D-EC4A-A8BA-9E8C41B8C005}" type="pres">
      <dgm:prSet presAssocID="{93BA066E-5978-4CC6-90E5-76FD7E47FAC4}" presName="thickLine" presStyleLbl="alignNode1" presStyleIdx="0" presStyleCnt="3"/>
      <dgm:spPr/>
    </dgm:pt>
    <dgm:pt modelId="{54074055-15B2-1F41-B7E9-641D96BFDDAE}" type="pres">
      <dgm:prSet presAssocID="{93BA066E-5978-4CC6-90E5-76FD7E47FAC4}" presName="horz1" presStyleCnt="0"/>
      <dgm:spPr/>
    </dgm:pt>
    <dgm:pt modelId="{11AD5C86-0E6D-B240-83D1-DEC732732AD9}" type="pres">
      <dgm:prSet presAssocID="{93BA066E-5978-4CC6-90E5-76FD7E47FAC4}" presName="tx1" presStyleLbl="revTx" presStyleIdx="0" presStyleCnt="3"/>
      <dgm:spPr/>
    </dgm:pt>
    <dgm:pt modelId="{B859DED1-EEDC-9047-9D0F-8A2153DD1ED3}" type="pres">
      <dgm:prSet presAssocID="{93BA066E-5978-4CC6-90E5-76FD7E47FAC4}" presName="vert1" presStyleCnt="0"/>
      <dgm:spPr/>
    </dgm:pt>
    <dgm:pt modelId="{FECBA278-D5C9-1D44-B160-7DBAA9BDC1C3}" type="pres">
      <dgm:prSet presAssocID="{6A0C1BBE-427D-4191-8B37-5A30AF4788DB}" presName="thickLine" presStyleLbl="alignNode1" presStyleIdx="1" presStyleCnt="3"/>
      <dgm:spPr/>
    </dgm:pt>
    <dgm:pt modelId="{88D9247C-67E9-F34A-989F-16D90F67A055}" type="pres">
      <dgm:prSet presAssocID="{6A0C1BBE-427D-4191-8B37-5A30AF4788DB}" presName="horz1" presStyleCnt="0"/>
      <dgm:spPr/>
    </dgm:pt>
    <dgm:pt modelId="{0F83DED6-EC73-CB4D-9556-41A69086EA51}" type="pres">
      <dgm:prSet presAssocID="{6A0C1BBE-427D-4191-8B37-5A30AF4788DB}" presName="tx1" presStyleLbl="revTx" presStyleIdx="1" presStyleCnt="3"/>
      <dgm:spPr/>
    </dgm:pt>
    <dgm:pt modelId="{88B49D9D-8B18-3D4B-A57C-900E4B07F8F6}" type="pres">
      <dgm:prSet presAssocID="{6A0C1BBE-427D-4191-8B37-5A30AF4788DB}" presName="vert1" presStyleCnt="0"/>
      <dgm:spPr/>
    </dgm:pt>
    <dgm:pt modelId="{2BEAF899-7770-7B4C-857A-52723BEF87CD}" type="pres">
      <dgm:prSet presAssocID="{67DD7326-4A96-4537-BAF1-4B203585BC28}" presName="thickLine" presStyleLbl="alignNode1" presStyleIdx="2" presStyleCnt="3"/>
      <dgm:spPr/>
    </dgm:pt>
    <dgm:pt modelId="{257A7AD1-CE8F-1542-9B46-F305A24F5CFE}" type="pres">
      <dgm:prSet presAssocID="{67DD7326-4A96-4537-BAF1-4B203585BC28}" presName="horz1" presStyleCnt="0"/>
      <dgm:spPr/>
    </dgm:pt>
    <dgm:pt modelId="{5E22ACF6-0243-9444-9814-082F82095296}" type="pres">
      <dgm:prSet presAssocID="{67DD7326-4A96-4537-BAF1-4B203585BC28}" presName="tx1" presStyleLbl="revTx" presStyleIdx="2" presStyleCnt="3"/>
      <dgm:spPr/>
    </dgm:pt>
    <dgm:pt modelId="{1E6B1F96-52D5-4D4F-AB1B-ED146119A3E7}" type="pres">
      <dgm:prSet presAssocID="{67DD7326-4A96-4537-BAF1-4B203585BC28}" presName="vert1" presStyleCnt="0"/>
      <dgm:spPr/>
    </dgm:pt>
  </dgm:ptLst>
  <dgm:cxnLst>
    <dgm:cxn modelId="{684BC683-9E7F-4FB7-9243-111F4452D972}" srcId="{CF4B08A1-9CB9-4B68-AB2A-B39CFBADEB74}" destId="{93BA066E-5978-4CC6-90E5-76FD7E47FAC4}" srcOrd="0" destOrd="0" parTransId="{4EDC010A-CBBA-4E53-A029-7288658220D8}" sibTransId="{E6CFF69B-F7A6-46C5-8030-4CC984F9FD83}"/>
    <dgm:cxn modelId="{19D3A298-ACD3-4C1C-905B-4E6F9CDA2C98}" srcId="{CF4B08A1-9CB9-4B68-AB2A-B39CFBADEB74}" destId="{67DD7326-4A96-4537-BAF1-4B203585BC28}" srcOrd="2" destOrd="0" parTransId="{B63A2E92-729F-4613-A06A-6B104A37BEB6}" sibTransId="{9EC1C612-EC02-4A49-8874-DD70EAFB2A83}"/>
    <dgm:cxn modelId="{E1536DA5-79F8-EC4B-BC7B-8492F57D0159}" type="presOf" srcId="{CF4B08A1-9CB9-4B68-AB2A-B39CFBADEB74}" destId="{B2D732C2-3412-FA4A-9232-97ED8B5C99C2}" srcOrd="0" destOrd="0" presId="urn:microsoft.com/office/officeart/2008/layout/LinedList"/>
    <dgm:cxn modelId="{E5D9B9AC-41D0-4A8B-9840-77B80C0EDF20}" srcId="{CF4B08A1-9CB9-4B68-AB2A-B39CFBADEB74}" destId="{6A0C1BBE-427D-4191-8B37-5A30AF4788DB}" srcOrd="1" destOrd="0" parTransId="{EFA4AB72-9449-47BE-A1CF-8B463A9EF47C}" sibTransId="{5A3914B9-0EB9-4B7C-B943-F148B8BCDB37}"/>
    <dgm:cxn modelId="{278894EA-7A06-924A-B0F3-11450F483583}" type="presOf" srcId="{6A0C1BBE-427D-4191-8B37-5A30AF4788DB}" destId="{0F83DED6-EC73-CB4D-9556-41A69086EA51}" srcOrd="0" destOrd="0" presId="urn:microsoft.com/office/officeart/2008/layout/LinedList"/>
    <dgm:cxn modelId="{96DA86F6-1B8D-2F4D-9151-1FBD8ABC09C3}" type="presOf" srcId="{67DD7326-4A96-4537-BAF1-4B203585BC28}" destId="{5E22ACF6-0243-9444-9814-082F82095296}" srcOrd="0" destOrd="0" presId="urn:microsoft.com/office/officeart/2008/layout/LinedList"/>
    <dgm:cxn modelId="{D89CDEFC-031F-9547-A506-B946C50F0B10}" type="presOf" srcId="{93BA066E-5978-4CC6-90E5-76FD7E47FAC4}" destId="{11AD5C86-0E6D-B240-83D1-DEC732732AD9}" srcOrd="0" destOrd="0" presId="urn:microsoft.com/office/officeart/2008/layout/LinedList"/>
    <dgm:cxn modelId="{4C3C9C16-1CDA-B540-BA5D-EF19BDE84A32}" type="presParOf" srcId="{B2D732C2-3412-FA4A-9232-97ED8B5C99C2}" destId="{15664FA0-218D-EC4A-A8BA-9E8C41B8C005}" srcOrd="0" destOrd="0" presId="urn:microsoft.com/office/officeart/2008/layout/LinedList"/>
    <dgm:cxn modelId="{BA452554-3FAF-B644-A94A-3F46BC1CAFD8}" type="presParOf" srcId="{B2D732C2-3412-FA4A-9232-97ED8B5C99C2}" destId="{54074055-15B2-1F41-B7E9-641D96BFDDAE}" srcOrd="1" destOrd="0" presId="urn:microsoft.com/office/officeart/2008/layout/LinedList"/>
    <dgm:cxn modelId="{6D130E1F-167D-CF43-B587-291CCDBDDD37}" type="presParOf" srcId="{54074055-15B2-1F41-B7E9-641D96BFDDAE}" destId="{11AD5C86-0E6D-B240-83D1-DEC732732AD9}" srcOrd="0" destOrd="0" presId="urn:microsoft.com/office/officeart/2008/layout/LinedList"/>
    <dgm:cxn modelId="{F143F04C-2C59-274C-BDDE-71FC45321C63}" type="presParOf" srcId="{54074055-15B2-1F41-B7E9-641D96BFDDAE}" destId="{B859DED1-EEDC-9047-9D0F-8A2153DD1ED3}" srcOrd="1" destOrd="0" presId="urn:microsoft.com/office/officeart/2008/layout/LinedList"/>
    <dgm:cxn modelId="{701A056C-1E18-2345-908D-1491816EA310}" type="presParOf" srcId="{B2D732C2-3412-FA4A-9232-97ED8B5C99C2}" destId="{FECBA278-D5C9-1D44-B160-7DBAA9BDC1C3}" srcOrd="2" destOrd="0" presId="urn:microsoft.com/office/officeart/2008/layout/LinedList"/>
    <dgm:cxn modelId="{72F49F49-BD15-0F49-99AA-22E222017469}" type="presParOf" srcId="{B2D732C2-3412-FA4A-9232-97ED8B5C99C2}" destId="{88D9247C-67E9-F34A-989F-16D90F67A055}" srcOrd="3" destOrd="0" presId="urn:microsoft.com/office/officeart/2008/layout/LinedList"/>
    <dgm:cxn modelId="{B7D922FD-59F2-944A-827D-22033FD9B42C}" type="presParOf" srcId="{88D9247C-67E9-F34A-989F-16D90F67A055}" destId="{0F83DED6-EC73-CB4D-9556-41A69086EA51}" srcOrd="0" destOrd="0" presId="urn:microsoft.com/office/officeart/2008/layout/LinedList"/>
    <dgm:cxn modelId="{AEB43911-2D09-C747-ADC1-88DF4A6448CE}" type="presParOf" srcId="{88D9247C-67E9-F34A-989F-16D90F67A055}" destId="{88B49D9D-8B18-3D4B-A57C-900E4B07F8F6}" srcOrd="1" destOrd="0" presId="urn:microsoft.com/office/officeart/2008/layout/LinedList"/>
    <dgm:cxn modelId="{0F54C4DC-2D4B-6742-A1DF-A7FC01AF1A59}" type="presParOf" srcId="{B2D732C2-3412-FA4A-9232-97ED8B5C99C2}" destId="{2BEAF899-7770-7B4C-857A-52723BEF87CD}" srcOrd="4" destOrd="0" presId="urn:microsoft.com/office/officeart/2008/layout/LinedList"/>
    <dgm:cxn modelId="{F0D9A2B8-4A06-3140-95D0-3DCD4B025D74}" type="presParOf" srcId="{B2D732C2-3412-FA4A-9232-97ED8B5C99C2}" destId="{257A7AD1-CE8F-1542-9B46-F305A24F5CFE}" srcOrd="5" destOrd="0" presId="urn:microsoft.com/office/officeart/2008/layout/LinedList"/>
    <dgm:cxn modelId="{DE236D77-9845-7F42-9045-312B7A6E13DC}" type="presParOf" srcId="{257A7AD1-CE8F-1542-9B46-F305A24F5CFE}" destId="{5E22ACF6-0243-9444-9814-082F82095296}" srcOrd="0" destOrd="0" presId="urn:microsoft.com/office/officeart/2008/layout/LinedList"/>
    <dgm:cxn modelId="{C5F17CAB-EC42-B540-B3A2-122E81649787}" type="presParOf" srcId="{257A7AD1-CE8F-1542-9B46-F305A24F5CFE}" destId="{1E6B1F96-52D5-4D4F-AB1B-ED146119A3E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98C4DB-A693-408C-A9B4-B82A511F124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DC5EA82-BF34-41D5-9558-DC52A5ADFB89}">
      <dgm:prSet/>
      <dgm:spPr/>
      <dgm:t>
        <a:bodyPr/>
        <a:lstStyle/>
        <a:p>
          <a:r>
            <a:rPr lang="en-US"/>
            <a:t>The 499 A/B/C</a:t>
          </a:r>
        </a:p>
      </dgm:t>
    </dgm:pt>
    <dgm:pt modelId="{A493DC75-45CA-45EC-933C-75FF28D31C50}" type="parTrans" cxnId="{A0837E89-27FA-4F3D-A494-EB8DE75D4A52}">
      <dgm:prSet/>
      <dgm:spPr/>
      <dgm:t>
        <a:bodyPr/>
        <a:lstStyle/>
        <a:p>
          <a:endParaRPr lang="en-US"/>
        </a:p>
      </dgm:t>
    </dgm:pt>
    <dgm:pt modelId="{A22E1D87-1E62-4BC4-A646-CA26420C8B46}" type="sibTrans" cxnId="{A0837E89-27FA-4F3D-A494-EB8DE75D4A52}">
      <dgm:prSet/>
      <dgm:spPr/>
      <dgm:t>
        <a:bodyPr/>
        <a:lstStyle/>
        <a:p>
          <a:endParaRPr lang="en-US"/>
        </a:p>
      </dgm:t>
    </dgm:pt>
    <dgm:pt modelId="{FDBA0B75-B146-40B0-8959-AE87A7C6356D}">
      <dgm:prSet/>
      <dgm:spPr/>
      <dgm:t>
        <a:bodyPr/>
        <a:lstStyle/>
        <a:p>
          <a:r>
            <a:rPr lang="en-US"/>
            <a:t>Finding a faculty mentor &amp; topic, second semester Junior year (499A)</a:t>
          </a:r>
        </a:p>
      </dgm:t>
    </dgm:pt>
    <dgm:pt modelId="{A674B60D-4388-4905-A576-1BB4DAB86A72}" type="parTrans" cxnId="{38F2BE58-7A57-4591-9AF7-E8D4C3ADB149}">
      <dgm:prSet/>
      <dgm:spPr/>
      <dgm:t>
        <a:bodyPr/>
        <a:lstStyle/>
        <a:p>
          <a:endParaRPr lang="en-US"/>
        </a:p>
      </dgm:t>
    </dgm:pt>
    <dgm:pt modelId="{7D46B403-DFB1-4EF7-A619-291031CFA8E7}" type="sibTrans" cxnId="{38F2BE58-7A57-4591-9AF7-E8D4C3ADB149}">
      <dgm:prSet/>
      <dgm:spPr/>
      <dgm:t>
        <a:bodyPr/>
        <a:lstStyle/>
        <a:p>
          <a:endParaRPr lang="en-US"/>
        </a:p>
      </dgm:t>
    </dgm:pt>
    <dgm:pt modelId="{D4587D0E-726B-4AC5-83D3-9E16223EF7DA}">
      <dgm:prSet/>
      <dgm:spPr/>
      <dgm:t>
        <a:bodyPr/>
        <a:lstStyle/>
        <a:p>
          <a:r>
            <a:rPr lang="en-US"/>
            <a:t>Must be a total combination of 6 credits. Can be 499A (1), 499B (2), 499C (3).</a:t>
          </a:r>
        </a:p>
      </dgm:t>
    </dgm:pt>
    <dgm:pt modelId="{4EF486B1-4F3D-4A81-8994-7BA155FED992}" type="parTrans" cxnId="{B338E9D8-7045-40E8-B102-2B20BF5F15CC}">
      <dgm:prSet/>
      <dgm:spPr/>
      <dgm:t>
        <a:bodyPr/>
        <a:lstStyle/>
        <a:p>
          <a:endParaRPr lang="en-US"/>
        </a:p>
      </dgm:t>
    </dgm:pt>
    <dgm:pt modelId="{7A766734-77FC-4A65-80A6-282F67228A76}" type="sibTrans" cxnId="{B338E9D8-7045-40E8-B102-2B20BF5F15CC}">
      <dgm:prSet/>
      <dgm:spPr/>
      <dgm:t>
        <a:bodyPr/>
        <a:lstStyle/>
        <a:p>
          <a:endParaRPr lang="en-US"/>
        </a:p>
      </dgm:t>
    </dgm:pt>
    <dgm:pt modelId="{4AD1CB23-4057-4EF2-B190-FA6DF3406C32}">
      <dgm:prSet/>
      <dgm:spPr/>
      <dgm:t>
        <a:bodyPr/>
        <a:lstStyle/>
        <a:p>
          <a:r>
            <a:rPr lang="en-US"/>
            <a:t>499A can be done in summer ($$) and 499B/499C during senior year.</a:t>
          </a:r>
        </a:p>
      </dgm:t>
    </dgm:pt>
    <dgm:pt modelId="{4777A600-D460-4DF8-A710-E6C1E7FEB161}" type="parTrans" cxnId="{BA4724C6-093A-4DDA-AB3C-2F979F1064E1}">
      <dgm:prSet/>
      <dgm:spPr/>
      <dgm:t>
        <a:bodyPr/>
        <a:lstStyle/>
        <a:p>
          <a:endParaRPr lang="en-US"/>
        </a:p>
      </dgm:t>
    </dgm:pt>
    <dgm:pt modelId="{3F150F1B-A706-44D2-8C7B-01410722A8C6}" type="sibTrans" cxnId="{BA4724C6-093A-4DDA-AB3C-2F979F1064E1}">
      <dgm:prSet/>
      <dgm:spPr/>
      <dgm:t>
        <a:bodyPr/>
        <a:lstStyle/>
        <a:p>
          <a:endParaRPr lang="en-US"/>
        </a:p>
      </dgm:t>
    </dgm:pt>
    <dgm:pt modelId="{0E9DC88C-826D-4B52-9BCC-003245E35CB6}">
      <dgm:prSet/>
      <dgm:spPr/>
      <dgm:t>
        <a:bodyPr/>
        <a:lstStyle/>
        <a:p>
          <a:r>
            <a:rPr lang="en-US"/>
            <a:t>New types of honors projects</a:t>
          </a:r>
        </a:p>
      </dgm:t>
    </dgm:pt>
    <dgm:pt modelId="{E9CEF825-3BA8-4901-BD36-308FB02B8838}" type="parTrans" cxnId="{E1B3F36E-4EE3-478D-8956-240D89DA3B7B}">
      <dgm:prSet/>
      <dgm:spPr/>
      <dgm:t>
        <a:bodyPr/>
        <a:lstStyle/>
        <a:p>
          <a:endParaRPr lang="en-US"/>
        </a:p>
      </dgm:t>
    </dgm:pt>
    <dgm:pt modelId="{FBD0A9AF-2AA7-4A7A-9FB4-7D1385CFF4D1}" type="sibTrans" cxnId="{E1B3F36E-4EE3-478D-8956-240D89DA3B7B}">
      <dgm:prSet/>
      <dgm:spPr/>
      <dgm:t>
        <a:bodyPr/>
        <a:lstStyle/>
        <a:p>
          <a:endParaRPr lang="en-US"/>
        </a:p>
      </dgm:t>
    </dgm:pt>
    <dgm:pt modelId="{4EF6378A-5744-4D8E-B4F0-27187E2B82CD}">
      <dgm:prSet/>
      <dgm:spPr/>
      <dgm:t>
        <a:bodyPr/>
        <a:lstStyle/>
        <a:p>
          <a:r>
            <a:rPr lang="en-US"/>
            <a:t>Collaborative/Journal-style/Business plan/Capstone</a:t>
          </a:r>
        </a:p>
      </dgm:t>
    </dgm:pt>
    <dgm:pt modelId="{CE0824AF-EF1C-4A82-9EEA-D231F9C9F68A}" type="parTrans" cxnId="{CCA2DABF-EAD6-4231-8382-73E1D9568B3A}">
      <dgm:prSet/>
      <dgm:spPr/>
      <dgm:t>
        <a:bodyPr/>
        <a:lstStyle/>
        <a:p>
          <a:endParaRPr lang="en-US"/>
        </a:p>
      </dgm:t>
    </dgm:pt>
    <dgm:pt modelId="{BEEEC514-2F2E-4FBC-8372-FEF4ABB6504D}" type="sibTrans" cxnId="{CCA2DABF-EAD6-4231-8382-73E1D9568B3A}">
      <dgm:prSet/>
      <dgm:spPr/>
      <dgm:t>
        <a:bodyPr/>
        <a:lstStyle/>
        <a:p>
          <a:endParaRPr lang="en-US"/>
        </a:p>
      </dgm:t>
    </dgm:pt>
    <dgm:pt modelId="{ABA5FFC9-9555-4374-A104-A3F5E1C5D730}">
      <dgm:prSet/>
      <dgm:spPr/>
      <dgm:t>
        <a:bodyPr/>
        <a:lstStyle/>
        <a:p>
          <a:r>
            <a:rPr lang="en-US"/>
            <a:t>Turning COB300 into an honors project</a:t>
          </a:r>
        </a:p>
      </dgm:t>
    </dgm:pt>
    <dgm:pt modelId="{5BF84E3D-EDE5-449B-A29C-7F84A4D39693}" type="parTrans" cxnId="{358F7A72-12C9-4EFC-AA08-6F9ADDBD014E}">
      <dgm:prSet/>
      <dgm:spPr/>
      <dgm:t>
        <a:bodyPr/>
        <a:lstStyle/>
        <a:p>
          <a:endParaRPr lang="en-US"/>
        </a:p>
      </dgm:t>
    </dgm:pt>
    <dgm:pt modelId="{E8A6E90E-404E-464E-9DE4-FF4B3C55DB62}" type="sibTrans" cxnId="{358F7A72-12C9-4EFC-AA08-6F9ADDBD014E}">
      <dgm:prSet/>
      <dgm:spPr/>
      <dgm:t>
        <a:bodyPr/>
        <a:lstStyle/>
        <a:p>
          <a:endParaRPr lang="en-US"/>
        </a:p>
      </dgm:t>
    </dgm:pt>
    <dgm:pt modelId="{1A6CF1FD-B5B6-4ED3-8B39-8765DAA102D3}">
      <dgm:prSet/>
      <dgm:spPr/>
      <dgm:t>
        <a:bodyPr/>
        <a:lstStyle/>
        <a:p>
          <a:r>
            <a:rPr lang="en-US"/>
            <a:t>Areas of emphasis.</a:t>
          </a:r>
        </a:p>
      </dgm:t>
    </dgm:pt>
    <dgm:pt modelId="{A36DC336-3C74-4F53-9DB6-0BDD3DCCBA86}" type="parTrans" cxnId="{80B3C428-F15C-4414-A107-84B1A543FAFA}">
      <dgm:prSet/>
      <dgm:spPr/>
      <dgm:t>
        <a:bodyPr/>
        <a:lstStyle/>
        <a:p>
          <a:endParaRPr lang="en-US"/>
        </a:p>
      </dgm:t>
    </dgm:pt>
    <dgm:pt modelId="{2473C04A-BE1A-4DFF-BE44-42A8D756ACA5}" type="sibTrans" cxnId="{80B3C428-F15C-4414-A107-84B1A543FAFA}">
      <dgm:prSet/>
      <dgm:spPr/>
      <dgm:t>
        <a:bodyPr/>
        <a:lstStyle/>
        <a:p>
          <a:endParaRPr lang="en-US"/>
        </a:p>
      </dgm:t>
    </dgm:pt>
    <dgm:pt modelId="{9DE20592-3768-4E45-BA8E-435D551B8689}">
      <dgm:prSet/>
      <dgm:spPr/>
      <dgm:t>
        <a:bodyPr/>
        <a:lstStyle/>
        <a:p>
          <a:r>
            <a:rPr lang="en-US"/>
            <a:t>Research, Leadership, Global Studies, Service, &amp; Creative.</a:t>
          </a:r>
        </a:p>
      </dgm:t>
    </dgm:pt>
    <dgm:pt modelId="{B67AFAE3-9595-4CAC-B66B-90DA31BD20DF}" type="parTrans" cxnId="{98F5E16B-9008-4784-A223-52AB15F49427}">
      <dgm:prSet/>
      <dgm:spPr/>
      <dgm:t>
        <a:bodyPr/>
        <a:lstStyle/>
        <a:p>
          <a:endParaRPr lang="en-US"/>
        </a:p>
      </dgm:t>
    </dgm:pt>
    <dgm:pt modelId="{4A9A2F2E-9596-4579-A498-ABE63ADD1E52}" type="sibTrans" cxnId="{98F5E16B-9008-4784-A223-52AB15F49427}">
      <dgm:prSet/>
      <dgm:spPr/>
      <dgm:t>
        <a:bodyPr/>
        <a:lstStyle/>
        <a:p>
          <a:endParaRPr lang="en-US"/>
        </a:p>
      </dgm:t>
    </dgm:pt>
    <dgm:pt modelId="{19B23309-3D5B-43FA-B8E3-9950D25301A7}">
      <dgm:prSet/>
      <dgm:spPr/>
      <dgm:t>
        <a:bodyPr/>
        <a:lstStyle/>
        <a:p>
          <a:r>
            <a:rPr lang="en-US"/>
            <a:t>Introductory &amp; Experiential Seminars in Sophomore year.</a:t>
          </a:r>
        </a:p>
      </dgm:t>
    </dgm:pt>
    <dgm:pt modelId="{8BD9A1AE-92B7-4D6F-BB10-DC9BF15B45C4}" type="parTrans" cxnId="{025968E4-C159-45D0-B38D-91909B7D69F6}">
      <dgm:prSet/>
      <dgm:spPr/>
      <dgm:t>
        <a:bodyPr/>
        <a:lstStyle/>
        <a:p>
          <a:endParaRPr lang="en-US"/>
        </a:p>
      </dgm:t>
    </dgm:pt>
    <dgm:pt modelId="{E7070D9F-6FE5-430D-8B8C-D6639882BC01}" type="sibTrans" cxnId="{025968E4-C159-45D0-B38D-91909B7D69F6}">
      <dgm:prSet/>
      <dgm:spPr/>
      <dgm:t>
        <a:bodyPr/>
        <a:lstStyle/>
        <a:p>
          <a:endParaRPr lang="en-US"/>
        </a:p>
      </dgm:t>
    </dgm:pt>
    <dgm:pt modelId="{3C69D6C9-A8DF-44C9-89AB-9B28E808A90C}">
      <dgm:prSet/>
      <dgm:spPr/>
      <dgm:t>
        <a:bodyPr/>
        <a:lstStyle/>
        <a:p>
          <a:r>
            <a:rPr lang="en-US"/>
            <a:t>Practicum in Junior year. Potential to continue into honors project.</a:t>
          </a:r>
        </a:p>
      </dgm:t>
    </dgm:pt>
    <dgm:pt modelId="{1CDA40FC-2E96-453B-AE66-E18DBF82AE22}" type="parTrans" cxnId="{A71D6548-DF31-449B-9131-F98F9D0B58C8}">
      <dgm:prSet/>
      <dgm:spPr/>
      <dgm:t>
        <a:bodyPr/>
        <a:lstStyle/>
        <a:p>
          <a:endParaRPr lang="en-US"/>
        </a:p>
      </dgm:t>
    </dgm:pt>
    <dgm:pt modelId="{464FA3A5-F71B-45D8-B524-8DCBF42FAA7D}" type="sibTrans" cxnId="{A71D6548-DF31-449B-9131-F98F9D0B58C8}">
      <dgm:prSet/>
      <dgm:spPr/>
      <dgm:t>
        <a:bodyPr/>
        <a:lstStyle/>
        <a:p>
          <a:endParaRPr lang="en-US"/>
        </a:p>
      </dgm:t>
    </dgm:pt>
    <dgm:pt modelId="{C3BF362F-2F00-47ED-A76C-80102E97B1FE}">
      <dgm:prSet/>
      <dgm:spPr/>
      <dgm:t>
        <a:bodyPr/>
        <a:lstStyle/>
        <a:p>
          <a:r>
            <a:rPr lang="en-US"/>
            <a:t>Depth of learning versus a minor.</a:t>
          </a:r>
        </a:p>
      </dgm:t>
    </dgm:pt>
    <dgm:pt modelId="{DA19F5C2-972F-464A-9F11-F5A833EF503E}" type="parTrans" cxnId="{B5D56A5E-2BC1-4877-A06C-EEC42ADCE7EC}">
      <dgm:prSet/>
      <dgm:spPr/>
      <dgm:t>
        <a:bodyPr/>
        <a:lstStyle/>
        <a:p>
          <a:endParaRPr lang="en-US"/>
        </a:p>
      </dgm:t>
    </dgm:pt>
    <dgm:pt modelId="{CC126416-86A9-47BA-A6D6-8487B113E01C}" type="sibTrans" cxnId="{B5D56A5E-2BC1-4877-A06C-EEC42ADCE7EC}">
      <dgm:prSet/>
      <dgm:spPr/>
      <dgm:t>
        <a:bodyPr/>
        <a:lstStyle/>
        <a:p>
          <a:endParaRPr lang="en-US"/>
        </a:p>
      </dgm:t>
    </dgm:pt>
    <dgm:pt modelId="{5F7294DD-BF7E-4903-A136-2D7DCE347C25}" type="pres">
      <dgm:prSet presAssocID="{9498C4DB-A693-408C-A9B4-B82A511F1241}" presName="linear" presStyleCnt="0">
        <dgm:presLayoutVars>
          <dgm:animLvl val="lvl"/>
          <dgm:resizeHandles val="exact"/>
        </dgm:presLayoutVars>
      </dgm:prSet>
      <dgm:spPr/>
    </dgm:pt>
    <dgm:pt modelId="{630D7087-7D84-49CE-B5F3-0099CE182794}" type="pres">
      <dgm:prSet presAssocID="{DDC5EA82-BF34-41D5-9558-DC52A5ADFB89}" presName="parentText" presStyleLbl="node1" presStyleIdx="0" presStyleCnt="4">
        <dgm:presLayoutVars>
          <dgm:chMax val="0"/>
          <dgm:bulletEnabled val="1"/>
        </dgm:presLayoutVars>
      </dgm:prSet>
      <dgm:spPr/>
    </dgm:pt>
    <dgm:pt modelId="{7404EBC7-D503-4B80-9C2A-CFAE5205C346}" type="pres">
      <dgm:prSet presAssocID="{DDC5EA82-BF34-41D5-9558-DC52A5ADFB89}" presName="childText" presStyleLbl="revTx" presStyleIdx="0" presStyleCnt="3">
        <dgm:presLayoutVars>
          <dgm:bulletEnabled val="1"/>
        </dgm:presLayoutVars>
      </dgm:prSet>
      <dgm:spPr/>
    </dgm:pt>
    <dgm:pt modelId="{CC9E34D6-13F6-4171-A40A-9FDF612EE6A1}" type="pres">
      <dgm:prSet presAssocID="{0E9DC88C-826D-4B52-9BCC-003245E35CB6}" presName="parentText" presStyleLbl="node1" presStyleIdx="1" presStyleCnt="4">
        <dgm:presLayoutVars>
          <dgm:chMax val="0"/>
          <dgm:bulletEnabled val="1"/>
        </dgm:presLayoutVars>
      </dgm:prSet>
      <dgm:spPr/>
    </dgm:pt>
    <dgm:pt modelId="{EECBBD77-8174-4805-BF81-92782F6799DD}" type="pres">
      <dgm:prSet presAssocID="{0E9DC88C-826D-4B52-9BCC-003245E35CB6}" presName="childText" presStyleLbl="revTx" presStyleIdx="1" presStyleCnt="3">
        <dgm:presLayoutVars>
          <dgm:bulletEnabled val="1"/>
        </dgm:presLayoutVars>
      </dgm:prSet>
      <dgm:spPr/>
    </dgm:pt>
    <dgm:pt modelId="{A4E9E16B-9F02-46A5-B764-A331A1CE1BC9}" type="pres">
      <dgm:prSet presAssocID="{1A6CF1FD-B5B6-4ED3-8B39-8765DAA102D3}" presName="parentText" presStyleLbl="node1" presStyleIdx="2" presStyleCnt="4">
        <dgm:presLayoutVars>
          <dgm:chMax val="0"/>
          <dgm:bulletEnabled val="1"/>
        </dgm:presLayoutVars>
      </dgm:prSet>
      <dgm:spPr/>
    </dgm:pt>
    <dgm:pt modelId="{A2DC97FC-B9B9-4542-BDF0-3CB781E95FAE}" type="pres">
      <dgm:prSet presAssocID="{1A6CF1FD-B5B6-4ED3-8B39-8765DAA102D3}" presName="childText" presStyleLbl="revTx" presStyleIdx="2" presStyleCnt="3">
        <dgm:presLayoutVars>
          <dgm:bulletEnabled val="1"/>
        </dgm:presLayoutVars>
      </dgm:prSet>
      <dgm:spPr/>
    </dgm:pt>
    <dgm:pt modelId="{FF2AD299-1547-4061-BB7F-5BB7FB81A1EB}" type="pres">
      <dgm:prSet presAssocID="{C3BF362F-2F00-47ED-A76C-80102E97B1FE}" presName="parentText" presStyleLbl="node1" presStyleIdx="3" presStyleCnt="4">
        <dgm:presLayoutVars>
          <dgm:chMax val="0"/>
          <dgm:bulletEnabled val="1"/>
        </dgm:presLayoutVars>
      </dgm:prSet>
      <dgm:spPr/>
    </dgm:pt>
  </dgm:ptLst>
  <dgm:cxnLst>
    <dgm:cxn modelId="{98270A08-20FA-40A2-A87C-4D00765A2AAB}" type="presOf" srcId="{9DE20592-3768-4E45-BA8E-435D551B8689}" destId="{A2DC97FC-B9B9-4542-BDF0-3CB781E95FAE}" srcOrd="0" destOrd="0" presId="urn:microsoft.com/office/officeart/2005/8/layout/vList2"/>
    <dgm:cxn modelId="{39984F12-7FF2-4D80-81E2-4F908E00BADB}" type="presOf" srcId="{9498C4DB-A693-408C-A9B4-B82A511F1241}" destId="{5F7294DD-BF7E-4903-A136-2D7DCE347C25}" srcOrd="0" destOrd="0" presId="urn:microsoft.com/office/officeart/2005/8/layout/vList2"/>
    <dgm:cxn modelId="{B5F04A13-B4E5-4AD6-901C-7D9E084BC4E0}" type="presOf" srcId="{0E9DC88C-826D-4B52-9BCC-003245E35CB6}" destId="{CC9E34D6-13F6-4171-A40A-9FDF612EE6A1}" srcOrd="0" destOrd="0" presId="urn:microsoft.com/office/officeart/2005/8/layout/vList2"/>
    <dgm:cxn modelId="{4F773A14-8E90-4B39-9D3E-312A5F8243AF}" type="presOf" srcId="{19B23309-3D5B-43FA-B8E3-9950D25301A7}" destId="{A2DC97FC-B9B9-4542-BDF0-3CB781E95FAE}" srcOrd="0" destOrd="1" presId="urn:microsoft.com/office/officeart/2005/8/layout/vList2"/>
    <dgm:cxn modelId="{544F3621-BE04-46C9-B611-17C763C44ED8}" type="presOf" srcId="{4EF6378A-5744-4D8E-B4F0-27187E2B82CD}" destId="{EECBBD77-8174-4805-BF81-92782F6799DD}" srcOrd="0" destOrd="0" presId="urn:microsoft.com/office/officeart/2005/8/layout/vList2"/>
    <dgm:cxn modelId="{80B3C428-F15C-4414-A107-84B1A543FAFA}" srcId="{9498C4DB-A693-408C-A9B4-B82A511F1241}" destId="{1A6CF1FD-B5B6-4ED3-8B39-8765DAA102D3}" srcOrd="2" destOrd="0" parTransId="{A36DC336-3C74-4F53-9DB6-0BDD3DCCBA86}" sibTransId="{2473C04A-BE1A-4DFF-BE44-42A8D756ACA5}"/>
    <dgm:cxn modelId="{B5D56A5E-2BC1-4877-A06C-EEC42ADCE7EC}" srcId="{9498C4DB-A693-408C-A9B4-B82A511F1241}" destId="{C3BF362F-2F00-47ED-A76C-80102E97B1FE}" srcOrd="3" destOrd="0" parTransId="{DA19F5C2-972F-464A-9F11-F5A833EF503E}" sibTransId="{CC126416-86A9-47BA-A6D6-8487B113E01C}"/>
    <dgm:cxn modelId="{9D63BC5E-1272-4150-8F54-1D9ADE01E1A8}" type="presOf" srcId="{3C69D6C9-A8DF-44C9-89AB-9B28E808A90C}" destId="{A2DC97FC-B9B9-4542-BDF0-3CB781E95FAE}" srcOrd="0" destOrd="2" presId="urn:microsoft.com/office/officeart/2005/8/layout/vList2"/>
    <dgm:cxn modelId="{847E5860-8B02-4D7C-AF73-109544B3B513}" type="presOf" srcId="{FDBA0B75-B146-40B0-8959-AE87A7C6356D}" destId="{7404EBC7-D503-4B80-9C2A-CFAE5205C346}" srcOrd="0" destOrd="0" presId="urn:microsoft.com/office/officeart/2005/8/layout/vList2"/>
    <dgm:cxn modelId="{A71D6548-DF31-449B-9131-F98F9D0B58C8}" srcId="{1A6CF1FD-B5B6-4ED3-8B39-8765DAA102D3}" destId="{3C69D6C9-A8DF-44C9-89AB-9B28E808A90C}" srcOrd="2" destOrd="0" parTransId="{1CDA40FC-2E96-453B-AE66-E18DBF82AE22}" sibTransId="{464FA3A5-F71B-45D8-B524-8DCBF42FAA7D}"/>
    <dgm:cxn modelId="{98F5E16B-9008-4784-A223-52AB15F49427}" srcId="{1A6CF1FD-B5B6-4ED3-8B39-8765DAA102D3}" destId="{9DE20592-3768-4E45-BA8E-435D551B8689}" srcOrd="0" destOrd="0" parTransId="{B67AFAE3-9595-4CAC-B66B-90DA31BD20DF}" sibTransId="{4A9A2F2E-9596-4579-A498-ABE63ADD1E52}"/>
    <dgm:cxn modelId="{E1B3F36E-4EE3-478D-8956-240D89DA3B7B}" srcId="{9498C4DB-A693-408C-A9B4-B82A511F1241}" destId="{0E9DC88C-826D-4B52-9BCC-003245E35CB6}" srcOrd="1" destOrd="0" parTransId="{E9CEF825-3BA8-4901-BD36-308FB02B8838}" sibTransId="{FBD0A9AF-2AA7-4A7A-9FB4-7D1385CFF4D1}"/>
    <dgm:cxn modelId="{358F7A72-12C9-4EFC-AA08-6F9ADDBD014E}" srcId="{0E9DC88C-826D-4B52-9BCC-003245E35CB6}" destId="{ABA5FFC9-9555-4374-A104-A3F5E1C5D730}" srcOrd="1" destOrd="0" parTransId="{5BF84E3D-EDE5-449B-A29C-7F84A4D39693}" sibTransId="{E8A6E90E-404E-464E-9DE4-FF4B3C55DB62}"/>
    <dgm:cxn modelId="{38F2BE58-7A57-4591-9AF7-E8D4C3ADB149}" srcId="{DDC5EA82-BF34-41D5-9558-DC52A5ADFB89}" destId="{FDBA0B75-B146-40B0-8959-AE87A7C6356D}" srcOrd="0" destOrd="0" parTransId="{A674B60D-4388-4905-A576-1BB4DAB86A72}" sibTransId="{7D46B403-DFB1-4EF7-A619-291031CFA8E7}"/>
    <dgm:cxn modelId="{A0837E89-27FA-4F3D-A494-EB8DE75D4A52}" srcId="{9498C4DB-A693-408C-A9B4-B82A511F1241}" destId="{DDC5EA82-BF34-41D5-9558-DC52A5ADFB89}" srcOrd="0" destOrd="0" parTransId="{A493DC75-45CA-45EC-933C-75FF28D31C50}" sibTransId="{A22E1D87-1E62-4BC4-A646-CA26420C8B46}"/>
    <dgm:cxn modelId="{07C21790-DE8B-4E60-A450-DD558D64A27A}" type="presOf" srcId="{1A6CF1FD-B5B6-4ED3-8B39-8765DAA102D3}" destId="{A4E9E16B-9F02-46A5-B764-A331A1CE1BC9}" srcOrd="0" destOrd="0" presId="urn:microsoft.com/office/officeart/2005/8/layout/vList2"/>
    <dgm:cxn modelId="{F0E99E95-D686-47C8-9AE4-6868D69AA188}" type="presOf" srcId="{4AD1CB23-4057-4EF2-B190-FA6DF3406C32}" destId="{7404EBC7-D503-4B80-9C2A-CFAE5205C346}" srcOrd="0" destOrd="2" presId="urn:microsoft.com/office/officeart/2005/8/layout/vList2"/>
    <dgm:cxn modelId="{CCA2DABF-EAD6-4231-8382-73E1D9568B3A}" srcId="{0E9DC88C-826D-4B52-9BCC-003245E35CB6}" destId="{4EF6378A-5744-4D8E-B4F0-27187E2B82CD}" srcOrd="0" destOrd="0" parTransId="{CE0824AF-EF1C-4A82-9EEA-D231F9C9F68A}" sibTransId="{BEEEC514-2F2E-4FBC-8372-FEF4ABB6504D}"/>
    <dgm:cxn modelId="{BA4724C6-093A-4DDA-AB3C-2F979F1064E1}" srcId="{DDC5EA82-BF34-41D5-9558-DC52A5ADFB89}" destId="{4AD1CB23-4057-4EF2-B190-FA6DF3406C32}" srcOrd="2" destOrd="0" parTransId="{4777A600-D460-4DF8-A710-E6C1E7FEB161}" sibTransId="{3F150F1B-A706-44D2-8C7B-01410722A8C6}"/>
    <dgm:cxn modelId="{15C9B0D5-45DA-401C-85C2-3494A89EECE4}" type="presOf" srcId="{C3BF362F-2F00-47ED-A76C-80102E97B1FE}" destId="{FF2AD299-1547-4061-BB7F-5BB7FB81A1EB}" srcOrd="0" destOrd="0" presId="urn:microsoft.com/office/officeart/2005/8/layout/vList2"/>
    <dgm:cxn modelId="{3742A3D6-47C1-4644-A352-0204C16E81A7}" type="presOf" srcId="{D4587D0E-726B-4AC5-83D3-9E16223EF7DA}" destId="{7404EBC7-D503-4B80-9C2A-CFAE5205C346}" srcOrd="0" destOrd="1" presId="urn:microsoft.com/office/officeart/2005/8/layout/vList2"/>
    <dgm:cxn modelId="{B338E9D8-7045-40E8-B102-2B20BF5F15CC}" srcId="{DDC5EA82-BF34-41D5-9558-DC52A5ADFB89}" destId="{D4587D0E-726B-4AC5-83D3-9E16223EF7DA}" srcOrd="1" destOrd="0" parTransId="{4EF486B1-4F3D-4A81-8994-7BA155FED992}" sibTransId="{7A766734-77FC-4A65-80A6-282F67228A76}"/>
    <dgm:cxn modelId="{025968E4-C159-45D0-B38D-91909B7D69F6}" srcId="{1A6CF1FD-B5B6-4ED3-8B39-8765DAA102D3}" destId="{19B23309-3D5B-43FA-B8E3-9950D25301A7}" srcOrd="1" destOrd="0" parTransId="{8BD9A1AE-92B7-4D6F-BB10-DC9BF15B45C4}" sibTransId="{E7070D9F-6FE5-430D-8B8C-D6639882BC01}"/>
    <dgm:cxn modelId="{FB3F06F4-1C2F-4624-9303-04A9EF36427C}" type="presOf" srcId="{DDC5EA82-BF34-41D5-9558-DC52A5ADFB89}" destId="{630D7087-7D84-49CE-B5F3-0099CE182794}" srcOrd="0" destOrd="0" presId="urn:microsoft.com/office/officeart/2005/8/layout/vList2"/>
    <dgm:cxn modelId="{A01CFEF7-D408-4DF1-B142-C2699516FE3B}" type="presOf" srcId="{ABA5FFC9-9555-4374-A104-A3F5E1C5D730}" destId="{EECBBD77-8174-4805-BF81-92782F6799DD}" srcOrd="0" destOrd="1" presId="urn:microsoft.com/office/officeart/2005/8/layout/vList2"/>
    <dgm:cxn modelId="{B4E17F0F-4222-4C5D-A704-0DE386A5DA16}" type="presParOf" srcId="{5F7294DD-BF7E-4903-A136-2D7DCE347C25}" destId="{630D7087-7D84-49CE-B5F3-0099CE182794}" srcOrd="0" destOrd="0" presId="urn:microsoft.com/office/officeart/2005/8/layout/vList2"/>
    <dgm:cxn modelId="{B09C4563-5027-4B96-9A57-9E9B107A5128}" type="presParOf" srcId="{5F7294DD-BF7E-4903-A136-2D7DCE347C25}" destId="{7404EBC7-D503-4B80-9C2A-CFAE5205C346}" srcOrd="1" destOrd="0" presId="urn:microsoft.com/office/officeart/2005/8/layout/vList2"/>
    <dgm:cxn modelId="{56AE80DA-BC0A-44BB-B350-F6150C179D0A}" type="presParOf" srcId="{5F7294DD-BF7E-4903-A136-2D7DCE347C25}" destId="{CC9E34D6-13F6-4171-A40A-9FDF612EE6A1}" srcOrd="2" destOrd="0" presId="urn:microsoft.com/office/officeart/2005/8/layout/vList2"/>
    <dgm:cxn modelId="{6670B9DB-D251-4BC6-AFA1-1358AE98EECB}" type="presParOf" srcId="{5F7294DD-BF7E-4903-A136-2D7DCE347C25}" destId="{EECBBD77-8174-4805-BF81-92782F6799DD}" srcOrd="3" destOrd="0" presId="urn:microsoft.com/office/officeart/2005/8/layout/vList2"/>
    <dgm:cxn modelId="{696CC292-51B7-408A-B921-111FB29079CC}" type="presParOf" srcId="{5F7294DD-BF7E-4903-A136-2D7DCE347C25}" destId="{A4E9E16B-9F02-46A5-B764-A331A1CE1BC9}" srcOrd="4" destOrd="0" presId="urn:microsoft.com/office/officeart/2005/8/layout/vList2"/>
    <dgm:cxn modelId="{4CD52A7E-8D71-4ECE-A159-1F6630C86312}" type="presParOf" srcId="{5F7294DD-BF7E-4903-A136-2D7DCE347C25}" destId="{A2DC97FC-B9B9-4542-BDF0-3CB781E95FAE}" srcOrd="5" destOrd="0" presId="urn:microsoft.com/office/officeart/2005/8/layout/vList2"/>
    <dgm:cxn modelId="{3556401B-0831-49B6-8F6B-C47D882C7864}" type="presParOf" srcId="{5F7294DD-BF7E-4903-A136-2D7DCE347C25}" destId="{FF2AD299-1547-4061-BB7F-5BB7FB81A1E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64FA0-218D-EC4A-A8BA-9E8C41B8C005}">
      <dsp:nvSpPr>
        <dsp:cNvPr id="0" name=""/>
        <dsp:cNvSpPr/>
      </dsp:nvSpPr>
      <dsp:spPr>
        <a:xfrm>
          <a:off x="0" y="2402"/>
          <a:ext cx="5640506" cy="0"/>
        </a:xfrm>
        <a:prstGeom prst="lin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11AD5C86-0E6D-B240-83D1-DEC732732AD9}">
      <dsp:nvSpPr>
        <dsp:cNvPr id="0" name=""/>
        <dsp:cNvSpPr/>
      </dsp:nvSpPr>
      <dsp:spPr>
        <a:xfrm>
          <a:off x="0" y="2402"/>
          <a:ext cx="5640506"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a:t>What do you need to succeed?</a:t>
          </a:r>
        </a:p>
      </dsp:txBody>
      <dsp:txXfrm>
        <a:off x="0" y="2402"/>
        <a:ext cx="5640506" cy="1638814"/>
      </dsp:txXfrm>
    </dsp:sp>
    <dsp:sp modelId="{FECBA278-D5C9-1D44-B160-7DBAA9BDC1C3}">
      <dsp:nvSpPr>
        <dsp:cNvPr id="0" name=""/>
        <dsp:cNvSpPr/>
      </dsp:nvSpPr>
      <dsp:spPr>
        <a:xfrm>
          <a:off x="0" y="1641217"/>
          <a:ext cx="5640506" cy="0"/>
        </a:xfrm>
        <a:prstGeom prst="lin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0F83DED6-EC73-CB4D-9556-41A69086EA51}">
      <dsp:nvSpPr>
        <dsp:cNvPr id="0" name=""/>
        <dsp:cNvSpPr/>
      </dsp:nvSpPr>
      <dsp:spPr>
        <a:xfrm>
          <a:off x="0" y="1641217"/>
          <a:ext cx="5640506"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a:t>Who do you need to talk to?</a:t>
          </a:r>
        </a:p>
      </dsp:txBody>
      <dsp:txXfrm>
        <a:off x="0" y="1641217"/>
        <a:ext cx="5640506" cy="1638814"/>
      </dsp:txXfrm>
    </dsp:sp>
    <dsp:sp modelId="{2BEAF899-7770-7B4C-857A-52723BEF87CD}">
      <dsp:nvSpPr>
        <dsp:cNvPr id="0" name=""/>
        <dsp:cNvSpPr/>
      </dsp:nvSpPr>
      <dsp:spPr>
        <a:xfrm>
          <a:off x="0" y="3280032"/>
          <a:ext cx="5640506" cy="0"/>
        </a:xfrm>
        <a:prstGeom prst="lin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5E22ACF6-0243-9444-9814-082F82095296}">
      <dsp:nvSpPr>
        <dsp:cNvPr id="0" name=""/>
        <dsp:cNvSpPr/>
      </dsp:nvSpPr>
      <dsp:spPr>
        <a:xfrm>
          <a:off x="0" y="3280032"/>
          <a:ext cx="5640506"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a:t>What do you want to learn? </a:t>
          </a:r>
        </a:p>
      </dsp:txBody>
      <dsp:txXfrm>
        <a:off x="0" y="3280032"/>
        <a:ext cx="5640506" cy="1638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D7087-7D84-49CE-B5F3-0099CE182794}">
      <dsp:nvSpPr>
        <dsp:cNvPr id="0" name=""/>
        <dsp:cNvSpPr/>
      </dsp:nvSpPr>
      <dsp:spPr>
        <a:xfrm>
          <a:off x="0" y="100487"/>
          <a:ext cx="5640506" cy="47911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499 A/B/C</a:t>
          </a:r>
        </a:p>
      </dsp:txBody>
      <dsp:txXfrm>
        <a:off x="23388" y="123875"/>
        <a:ext cx="5593730" cy="432338"/>
      </dsp:txXfrm>
    </dsp:sp>
    <dsp:sp modelId="{7404EBC7-D503-4B80-9C2A-CFAE5205C346}">
      <dsp:nvSpPr>
        <dsp:cNvPr id="0" name=""/>
        <dsp:cNvSpPr/>
      </dsp:nvSpPr>
      <dsp:spPr>
        <a:xfrm>
          <a:off x="0" y="579602"/>
          <a:ext cx="5640506" cy="1347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8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Finding a faculty mentor &amp; topic, second semester Junior year (499A)</a:t>
          </a:r>
        </a:p>
        <a:p>
          <a:pPr marL="171450" lvl="1" indent="-171450" algn="l" defTabSz="711200">
            <a:lnSpc>
              <a:spcPct val="90000"/>
            </a:lnSpc>
            <a:spcBef>
              <a:spcPct val="0"/>
            </a:spcBef>
            <a:spcAft>
              <a:spcPct val="20000"/>
            </a:spcAft>
            <a:buChar char="•"/>
          </a:pPr>
          <a:r>
            <a:rPr lang="en-US" sz="1600" kern="1200"/>
            <a:t>Must be a total combination of 6 credits. Can be 499A (1), 499B (2), 499C (3).</a:t>
          </a:r>
        </a:p>
        <a:p>
          <a:pPr marL="171450" lvl="1" indent="-171450" algn="l" defTabSz="711200">
            <a:lnSpc>
              <a:spcPct val="90000"/>
            </a:lnSpc>
            <a:spcBef>
              <a:spcPct val="0"/>
            </a:spcBef>
            <a:spcAft>
              <a:spcPct val="20000"/>
            </a:spcAft>
            <a:buChar char="•"/>
          </a:pPr>
          <a:r>
            <a:rPr lang="en-US" sz="1600" kern="1200"/>
            <a:t>499A can be done in summer ($$) and 499B/499C during senior year.</a:t>
          </a:r>
        </a:p>
      </dsp:txBody>
      <dsp:txXfrm>
        <a:off x="0" y="579602"/>
        <a:ext cx="5640506" cy="1347570"/>
      </dsp:txXfrm>
    </dsp:sp>
    <dsp:sp modelId="{CC9E34D6-13F6-4171-A40A-9FDF612EE6A1}">
      <dsp:nvSpPr>
        <dsp:cNvPr id="0" name=""/>
        <dsp:cNvSpPr/>
      </dsp:nvSpPr>
      <dsp:spPr>
        <a:xfrm>
          <a:off x="0" y="1927172"/>
          <a:ext cx="5640506" cy="479114"/>
        </a:xfrm>
        <a:prstGeom prst="roundRect">
          <a:avLst/>
        </a:prstGeom>
        <a:solidFill>
          <a:schemeClr val="accent5">
            <a:hueOff val="-50212"/>
            <a:satOff val="-9634"/>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New types of honors projects</a:t>
          </a:r>
        </a:p>
      </dsp:txBody>
      <dsp:txXfrm>
        <a:off x="23388" y="1950560"/>
        <a:ext cx="5593730" cy="432338"/>
      </dsp:txXfrm>
    </dsp:sp>
    <dsp:sp modelId="{EECBBD77-8174-4805-BF81-92782F6799DD}">
      <dsp:nvSpPr>
        <dsp:cNvPr id="0" name=""/>
        <dsp:cNvSpPr/>
      </dsp:nvSpPr>
      <dsp:spPr>
        <a:xfrm>
          <a:off x="0" y="2406287"/>
          <a:ext cx="5640506"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8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Collaborative/Journal-style/Business plan/Capstone</a:t>
          </a:r>
        </a:p>
        <a:p>
          <a:pPr marL="171450" lvl="1" indent="-171450" algn="l" defTabSz="711200">
            <a:lnSpc>
              <a:spcPct val="90000"/>
            </a:lnSpc>
            <a:spcBef>
              <a:spcPct val="0"/>
            </a:spcBef>
            <a:spcAft>
              <a:spcPct val="20000"/>
            </a:spcAft>
            <a:buChar char="•"/>
          </a:pPr>
          <a:r>
            <a:rPr lang="en-US" sz="1600" kern="1200"/>
            <a:t>Turning COB300 into an honors project</a:t>
          </a:r>
        </a:p>
      </dsp:txBody>
      <dsp:txXfrm>
        <a:off x="0" y="2406287"/>
        <a:ext cx="5640506" cy="499904"/>
      </dsp:txXfrm>
    </dsp:sp>
    <dsp:sp modelId="{A4E9E16B-9F02-46A5-B764-A331A1CE1BC9}">
      <dsp:nvSpPr>
        <dsp:cNvPr id="0" name=""/>
        <dsp:cNvSpPr/>
      </dsp:nvSpPr>
      <dsp:spPr>
        <a:xfrm>
          <a:off x="0" y="2906192"/>
          <a:ext cx="5640506" cy="479114"/>
        </a:xfrm>
        <a:prstGeom prst="roundRect">
          <a:avLst/>
        </a:prstGeom>
        <a:solidFill>
          <a:schemeClr val="accent5">
            <a:hueOff val="-100423"/>
            <a:satOff val="-19267"/>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Areas of emphasis.</a:t>
          </a:r>
        </a:p>
      </dsp:txBody>
      <dsp:txXfrm>
        <a:off x="23388" y="2929580"/>
        <a:ext cx="5593730" cy="432338"/>
      </dsp:txXfrm>
    </dsp:sp>
    <dsp:sp modelId="{A2DC97FC-B9B9-4542-BDF0-3CB781E95FAE}">
      <dsp:nvSpPr>
        <dsp:cNvPr id="0" name=""/>
        <dsp:cNvSpPr/>
      </dsp:nvSpPr>
      <dsp:spPr>
        <a:xfrm>
          <a:off x="0" y="3385307"/>
          <a:ext cx="5640506"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8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Research, Leadership, Global Studies, Service, &amp; Creative.</a:t>
          </a:r>
        </a:p>
        <a:p>
          <a:pPr marL="171450" lvl="1" indent="-171450" algn="l" defTabSz="711200">
            <a:lnSpc>
              <a:spcPct val="90000"/>
            </a:lnSpc>
            <a:spcBef>
              <a:spcPct val="0"/>
            </a:spcBef>
            <a:spcAft>
              <a:spcPct val="20000"/>
            </a:spcAft>
            <a:buChar char="•"/>
          </a:pPr>
          <a:r>
            <a:rPr lang="en-US" sz="1600" kern="1200"/>
            <a:t>Introductory &amp; Experiential Seminars in Sophomore year.</a:t>
          </a:r>
        </a:p>
        <a:p>
          <a:pPr marL="171450" lvl="1" indent="-171450" algn="l" defTabSz="711200">
            <a:lnSpc>
              <a:spcPct val="90000"/>
            </a:lnSpc>
            <a:spcBef>
              <a:spcPct val="0"/>
            </a:spcBef>
            <a:spcAft>
              <a:spcPct val="20000"/>
            </a:spcAft>
            <a:buChar char="•"/>
          </a:pPr>
          <a:r>
            <a:rPr lang="en-US" sz="1600" kern="1200"/>
            <a:t>Practicum in Junior year. Potential to continue into honors project.</a:t>
          </a:r>
        </a:p>
      </dsp:txBody>
      <dsp:txXfrm>
        <a:off x="0" y="3385307"/>
        <a:ext cx="5640506" cy="956340"/>
      </dsp:txXfrm>
    </dsp:sp>
    <dsp:sp modelId="{FF2AD299-1547-4061-BB7F-5BB7FB81A1EB}">
      <dsp:nvSpPr>
        <dsp:cNvPr id="0" name=""/>
        <dsp:cNvSpPr/>
      </dsp:nvSpPr>
      <dsp:spPr>
        <a:xfrm>
          <a:off x="0" y="4341647"/>
          <a:ext cx="5640506" cy="479114"/>
        </a:xfrm>
        <a:prstGeom prst="roundRect">
          <a:avLst/>
        </a:prstGeom>
        <a:solidFill>
          <a:schemeClr val="accent5">
            <a:hueOff val="-150635"/>
            <a:satOff val="-28901"/>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Depth of learning versus a minor.</a:t>
          </a:r>
        </a:p>
      </dsp:txBody>
      <dsp:txXfrm>
        <a:off x="23388" y="4365035"/>
        <a:ext cx="5593730" cy="4323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4/15/2019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4/15/2019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02" name="Shape 1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2543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49" name="Shape 1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43650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55" name="Shape 1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481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01" name="Shape 2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14028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80114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CB4141-EB12-4768-904F-BBA3107BEC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238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 Hillcrest Scholarships are exciting because you can design your own program—one that will be the most valuable to you and fit with your academic and professional goals. They can be a bit daunting, too, because they’re so open ended. I will give you a few examples so that you have a sense of what past students have done for their Hillcrest projects. </a:t>
            </a:r>
          </a:p>
        </p:txBody>
      </p:sp>
      <p:sp>
        <p:nvSpPr>
          <p:cNvPr id="169" name="Shape 16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188450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43138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25" name="Shape 1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71363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07" name="Shape 1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47455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07" name="Shape 1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18610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26659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18" name="Shape 1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52153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31" name="Shape 1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8465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37" name="Shape 1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47823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43" name="Shape 1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44600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88825"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081" y="4960137"/>
            <a:ext cx="7770376" cy="1463040"/>
          </a:xfrm>
        </p:spPr>
        <p:txBody>
          <a:bodyPr anchor="ctr">
            <a:normAutofit/>
          </a:bodyPr>
          <a:lstStyle>
            <a:lvl1pPr algn="r">
              <a:defRPr sz="4999" spc="200" baseline="0"/>
            </a:lvl1pPr>
          </a:lstStyle>
          <a:p>
            <a:r>
              <a:rPr lang="en-US"/>
              <a:t>Click to edit Master title style</a:t>
            </a:r>
            <a:endParaRPr lang="en-US" dirty="0"/>
          </a:p>
        </p:txBody>
      </p:sp>
      <p:sp>
        <p:nvSpPr>
          <p:cNvPr id="3" name="Subtitle 2"/>
          <p:cNvSpPr>
            <a:spLocks noGrp="1"/>
          </p:cNvSpPr>
          <p:nvPr>
            <p:ph type="subTitle" idx="1"/>
          </p:nvPr>
        </p:nvSpPr>
        <p:spPr>
          <a:xfrm>
            <a:off x="8608357" y="4960137"/>
            <a:ext cx="3199567" cy="1463040"/>
          </a:xfrm>
        </p:spPr>
        <p:txBody>
          <a:bodyPr lIns="91440" rIns="91440" anchor="ctr">
            <a:normAutofit/>
          </a:bodyPr>
          <a:lstStyle>
            <a:lvl1pPr marL="0" indent="0" algn="l">
              <a:lnSpc>
                <a:spcPct val="100000"/>
              </a:lnSpc>
              <a:spcBef>
                <a:spcPts val="0"/>
              </a:spcBef>
              <a:buNone/>
              <a:defRPr sz="1799">
                <a:solidFill>
                  <a:schemeClr val="tx1">
                    <a:lumMod val="90000"/>
                    <a:lumOff val="10000"/>
                  </a:schemeClr>
                </a:solidFill>
              </a:defRPr>
            </a:lvl1pPr>
            <a:lvl2pPr marL="457063" indent="0" algn="ctr">
              <a:buNone/>
              <a:defRPr sz="1799"/>
            </a:lvl2pPr>
            <a:lvl3pPr marL="914126" indent="0" algn="ctr">
              <a:buNone/>
              <a:defRPr sz="1799"/>
            </a:lvl3pPr>
            <a:lvl4pPr marL="1371189" indent="0" algn="ctr">
              <a:buNone/>
              <a:defRPr sz="1799"/>
            </a:lvl4pPr>
            <a:lvl5pPr marL="1828251" indent="0" algn="ctr">
              <a:buNone/>
              <a:defRPr sz="1799"/>
            </a:lvl5pPr>
            <a:lvl6pPr marL="2285314" indent="0" algn="ctr">
              <a:buNone/>
              <a:defRPr sz="1799"/>
            </a:lvl6pPr>
            <a:lvl7pPr marL="2742377" indent="0" algn="ctr">
              <a:buNone/>
              <a:defRPr sz="1799"/>
            </a:lvl7pPr>
            <a:lvl8pPr marL="3199440" indent="0" algn="ctr">
              <a:buNone/>
              <a:defRPr sz="1799"/>
            </a:lvl8pPr>
            <a:lvl9pPr marL="3656503" indent="0" algn="ctr">
              <a:buNone/>
              <a:defRPr sz="17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AAD347D-5ACD-4C99-B74B-A9C85AD731AF}" type="datetimeFigureOut">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8" name="Straight Connector 7"/>
          <p:cNvCxnSpPr/>
          <p:nvPr/>
        </p:nvCxnSpPr>
        <p:spPr>
          <a:xfrm flipV="1">
            <a:off x="8384658"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11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54086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762000"/>
            <a:ext cx="262821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342" y="762000"/>
            <a:ext cx="7579926"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7" name="Straight Connector 6"/>
          <p:cNvCxnSpPr/>
          <p:nvPr/>
        </p:nvCxnSpPr>
        <p:spPr>
          <a:xfrm rot="5400000" flipV="1">
            <a:off x="10055781" y="59382"/>
            <a:ext cx="0" cy="91416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28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2188825"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12188825"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081" y="4960137"/>
            <a:ext cx="7770376" cy="1463040"/>
          </a:xfrm>
        </p:spPr>
        <p:txBody>
          <a:bodyPr anchor="ctr">
            <a:normAutofit/>
          </a:bodyPr>
          <a:lstStyle>
            <a:lvl1pPr algn="r">
              <a:defRPr sz="4999" spc="200" baseline="0"/>
            </a:lvl1pPr>
          </a:lstStyle>
          <a:p>
            <a:r>
              <a:rPr lang="en-US"/>
              <a:t>Click to edit Master title style</a:t>
            </a:r>
            <a:endParaRPr lang="en-US" dirty="0"/>
          </a:p>
        </p:txBody>
      </p:sp>
      <p:sp>
        <p:nvSpPr>
          <p:cNvPr id="3" name="Subtitle 2"/>
          <p:cNvSpPr>
            <a:spLocks noGrp="1"/>
          </p:cNvSpPr>
          <p:nvPr>
            <p:ph type="subTitle" idx="1"/>
          </p:nvPr>
        </p:nvSpPr>
        <p:spPr>
          <a:xfrm>
            <a:off x="8608357" y="4960137"/>
            <a:ext cx="3199567" cy="1463040"/>
          </a:xfrm>
        </p:spPr>
        <p:txBody>
          <a:bodyPr lIns="91440" rIns="91440" anchor="ctr">
            <a:normAutofit/>
          </a:bodyPr>
          <a:lstStyle>
            <a:lvl1pPr marL="0" indent="0" algn="l">
              <a:lnSpc>
                <a:spcPct val="100000"/>
              </a:lnSpc>
              <a:spcBef>
                <a:spcPts val="0"/>
              </a:spcBef>
              <a:buNone/>
              <a:defRPr sz="1799">
                <a:solidFill>
                  <a:schemeClr val="tx1">
                    <a:lumMod val="95000"/>
                    <a:lumOff val="5000"/>
                  </a:schemeClr>
                </a:solidFill>
              </a:defRPr>
            </a:lvl1pPr>
            <a:lvl2pPr marL="457063" indent="0" algn="ctr">
              <a:buNone/>
              <a:defRPr sz="1799"/>
            </a:lvl2pPr>
            <a:lvl3pPr marL="914126" indent="0" algn="ctr">
              <a:buNone/>
              <a:defRPr sz="1799"/>
            </a:lvl3pPr>
            <a:lvl4pPr marL="1371189" indent="0" algn="ctr">
              <a:buNone/>
              <a:defRPr sz="1799"/>
            </a:lvl4pPr>
            <a:lvl5pPr marL="1828251" indent="0" algn="ctr">
              <a:buNone/>
              <a:defRPr sz="1799"/>
            </a:lvl5pPr>
            <a:lvl6pPr marL="2285314" indent="0" algn="ctr">
              <a:buNone/>
              <a:defRPr sz="1799"/>
            </a:lvl6pPr>
            <a:lvl7pPr marL="2742377" indent="0" algn="ctr">
              <a:buNone/>
              <a:defRPr sz="1799"/>
            </a:lvl7pPr>
            <a:lvl8pPr marL="3199440" indent="0" algn="ctr">
              <a:buNone/>
              <a:defRPr sz="1799"/>
            </a:lvl8pPr>
            <a:lvl9pPr marL="3656503" indent="0" algn="ctr">
              <a:buNone/>
              <a:defRPr sz="17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AAD347D-5ACD-4C99-B74B-A9C85AD731AF}" type="datetimeFigureOut">
              <a:rPr lang="en-US" smtClean="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8" name="Straight Connector 7"/>
          <p:cNvCxnSpPr/>
          <p:nvPr/>
        </p:nvCxnSpPr>
        <p:spPr>
          <a:xfrm flipV="1">
            <a:off x="8384659"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94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60049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2188825"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12188825"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4960137"/>
            <a:ext cx="7770376" cy="1463040"/>
          </a:xfrm>
        </p:spPr>
        <p:txBody>
          <a:bodyPr anchor="ctr">
            <a:normAutofit/>
          </a:bodyPr>
          <a:lstStyle>
            <a:lvl1pPr algn="r">
              <a:defRPr sz="4999"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08357" y="4960137"/>
            <a:ext cx="3199567" cy="1463040"/>
          </a:xfrm>
        </p:spPr>
        <p:txBody>
          <a:bodyPr lIns="91440" rIns="91440" anchor="ctr">
            <a:normAutofit/>
          </a:bodyPr>
          <a:lstStyle>
            <a:lvl1pPr marL="0" indent="0">
              <a:lnSpc>
                <a:spcPct val="100000"/>
              </a:lnSpc>
              <a:spcBef>
                <a:spcPts val="0"/>
              </a:spcBef>
              <a:buNone/>
              <a:defRPr sz="1799">
                <a:solidFill>
                  <a:schemeClr val="tx1">
                    <a:lumMod val="95000"/>
                    <a:lumOff val="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8" name="Straight Connector 7"/>
          <p:cNvCxnSpPr/>
          <p:nvPr/>
        </p:nvCxnSpPr>
        <p:spPr>
          <a:xfrm flipV="1">
            <a:off x="8384659"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44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3861" y="585216"/>
            <a:ext cx="9717541"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3860" y="2286000"/>
            <a:ext cx="4753642"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7760" y="2286000"/>
            <a:ext cx="4753642"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55029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3861" y="2179636"/>
            <a:ext cx="4753642" cy="822960"/>
          </a:xfrm>
        </p:spPr>
        <p:txBody>
          <a:bodyPr lIns="137160" rIns="137160" anchor="ctr">
            <a:normAutofit/>
          </a:bodyPr>
          <a:lstStyle>
            <a:lvl1pPr marL="0" indent="0">
              <a:spcBef>
                <a:spcPts val="0"/>
              </a:spcBef>
              <a:spcAft>
                <a:spcPts val="0"/>
              </a:spcAft>
              <a:buNone/>
              <a:defRPr sz="2299" b="0" cap="none" baseline="0">
                <a:solidFill>
                  <a:schemeClr val="accent1"/>
                </a:solidFill>
                <a:latin typeface="+mn-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023861" y="2967788"/>
            <a:ext cx="4753642"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8" y="2179636"/>
            <a:ext cx="4753642" cy="822960"/>
          </a:xfrm>
        </p:spPr>
        <p:txBody>
          <a:bodyPr lIns="137160" rIns="137160" anchor="ctr">
            <a:normAutofit/>
          </a:bodyPr>
          <a:lstStyle>
            <a:lvl1pPr marL="0" indent="0">
              <a:spcBef>
                <a:spcPts val="0"/>
              </a:spcBef>
              <a:spcAft>
                <a:spcPts val="0"/>
              </a:spcAft>
              <a:buNone/>
              <a:defRPr lang="en-US" sz="2299" b="0" kern="1200" cap="none" baseline="0" dirty="0">
                <a:solidFill>
                  <a:schemeClr val="accent1"/>
                </a:solidFill>
                <a:latin typeface="+mn-lt"/>
                <a:ea typeface="+mn-ea"/>
                <a:cs typeface="+mn-cs"/>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marL="0" lvl="0" indent="0" algn="l" defTabSz="914126" rtl="0" eaLnBrk="1" latinLnBrk="0" hangingPunct="1">
              <a:lnSpc>
                <a:spcPct val="90000"/>
              </a:lnSpc>
              <a:spcBef>
                <a:spcPts val="1799"/>
              </a:spcBef>
              <a:buNone/>
            </a:pPr>
            <a:r>
              <a:rPr lang="en-US"/>
              <a:t>Edit Master text styles</a:t>
            </a:r>
          </a:p>
        </p:txBody>
      </p:sp>
      <p:sp>
        <p:nvSpPr>
          <p:cNvPr id="6" name="Content Placeholder 5"/>
          <p:cNvSpPr>
            <a:spLocks noGrp="1"/>
          </p:cNvSpPr>
          <p:nvPr>
            <p:ph sz="quarter" idx="4"/>
          </p:nvPr>
        </p:nvSpPr>
        <p:spPr>
          <a:xfrm>
            <a:off x="5989328" y="2967788"/>
            <a:ext cx="4753642"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98080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10853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25542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3861" y="471509"/>
            <a:ext cx="4387977" cy="1737360"/>
          </a:xfrm>
        </p:spPr>
        <p:txBody>
          <a:bodyPr>
            <a:noAutofit/>
          </a:bodyPr>
          <a:lstStyle>
            <a:lvl1pPr>
              <a:lnSpc>
                <a:spcPct val="80000"/>
              </a:lnSpc>
              <a:defRPr sz="3999"/>
            </a:lvl1pPr>
          </a:lstStyle>
          <a:p>
            <a:r>
              <a:rPr lang="en-US"/>
              <a:t>Click to edit Master title style</a:t>
            </a:r>
            <a:endParaRPr lang="en-US" dirty="0"/>
          </a:p>
        </p:txBody>
      </p:sp>
      <p:sp>
        <p:nvSpPr>
          <p:cNvPr id="3" name="Content Placeholder 2"/>
          <p:cNvSpPr>
            <a:spLocks noGrp="1"/>
          </p:cNvSpPr>
          <p:nvPr>
            <p:ph idx="1"/>
          </p:nvPr>
        </p:nvSpPr>
        <p:spPr>
          <a:xfrm>
            <a:off x="5713512" y="822960"/>
            <a:ext cx="5676945" cy="5184648"/>
          </a:xfrm>
        </p:spPr>
        <p:txBody>
          <a:bodyPr/>
          <a:lstStyle>
            <a:lvl1pPr>
              <a:defRPr sz="2399"/>
            </a:lvl1pPr>
            <a:lvl2pPr>
              <a:defRPr sz="19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3861" y="2257506"/>
            <a:ext cx="4387977" cy="3762294"/>
          </a:xfrm>
        </p:spPr>
        <p:txBody>
          <a:bodyPr lIns="91440" rIns="91440">
            <a:normAutofit/>
          </a:bodyPr>
          <a:lstStyle>
            <a:lvl1pPr marL="0" indent="0">
              <a:lnSpc>
                <a:spcPct val="108000"/>
              </a:lnSpc>
              <a:spcBef>
                <a:spcPts val="600"/>
              </a:spcBef>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29285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97232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1" y="4960138"/>
            <a:ext cx="7770376" cy="1463040"/>
          </a:xfrm>
        </p:spPr>
        <p:txBody>
          <a:bodyPr anchor="ctr">
            <a:normAutofit/>
          </a:bodyPr>
          <a:lstStyle>
            <a:lvl1pPr algn="r">
              <a:defRPr sz="4999"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5778" cy="4572000"/>
          </a:xfrm>
          <a:solidFill>
            <a:schemeClr val="accent1">
              <a:lumMod val="60000"/>
              <a:lumOff val="40000"/>
            </a:schemeClr>
          </a:solidFill>
        </p:spPr>
        <p:txBody>
          <a:bodyPr lIns="457200" tIns="365760" rIns="45720" bIns="45720"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8608357" y="4960138"/>
            <a:ext cx="3199567" cy="1463040"/>
          </a:xfrm>
        </p:spPr>
        <p:txBody>
          <a:bodyPr lIns="91440" rIns="91440" anchor="ctr">
            <a:normAutofit/>
          </a:bodyPr>
          <a:lstStyle>
            <a:lvl1pPr marL="0" indent="0">
              <a:lnSpc>
                <a:spcPct val="100000"/>
              </a:lnSpc>
              <a:spcBef>
                <a:spcPts val="0"/>
              </a:spcBef>
              <a:buNone/>
              <a:defRPr sz="1799">
                <a:solidFill>
                  <a:schemeClr val="tx1">
                    <a:lumMod val="95000"/>
                    <a:lumOff val="5000"/>
                  </a:schemeClr>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cxnSp>
        <p:nvCxnSpPr>
          <p:cNvPr id="8" name="Straight Connector 7"/>
          <p:cNvCxnSpPr/>
          <p:nvPr/>
        </p:nvCxnSpPr>
        <p:spPr>
          <a:xfrm flipV="1">
            <a:off x="8384659"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32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62564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9" y="762000"/>
            <a:ext cx="262821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343" y="762000"/>
            <a:ext cx="7579926"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7" name="Straight Connector 6"/>
          <p:cNvCxnSpPr/>
          <p:nvPr/>
        </p:nvCxnSpPr>
        <p:spPr>
          <a:xfrm rot="5400000" flipV="1">
            <a:off x="10055781" y="59382"/>
            <a:ext cx="0" cy="9141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10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588" y="-59376"/>
            <a:ext cx="12512592"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8859" y="1186484"/>
            <a:ext cx="8846041"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8778" y="2075505"/>
            <a:ext cx="8677655" cy="1748729"/>
          </a:xfrm>
        </p:spPr>
        <p:txBody>
          <a:bodyPr bIns="0" anchor="b">
            <a:normAutofit/>
          </a:bodyPr>
          <a:lstStyle>
            <a:lvl1pPr algn="ctr">
              <a:lnSpc>
                <a:spcPct val="80000"/>
              </a:lnSpc>
              <a:defRPr sz="5398"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8780" y="3906267"/>
            <a:ext cx="8671168" cy="1322587"/>
          </a:xfrm>
        </p:spPr>
        <p:txBody>
          <a:bodyPr tIns="0">
            <a:normAutofit/>
          </a:bodyPr>
          <a:lstStyle>
            <a:lvl1pPr marL="0" indent="0" algn="ctr">
              <a:lnSpc>
                <a:spcPct val="100000"/>
              </a:lnSpc>
              <a:buNone/>
              <a:defRPr sz="1799" b="0">
                <a:solidFill>
                  <a:srgbClr val="FFFEFF"/>
                </a:solidFill>
              </a:defRPr>
            </a:lvl1pPr>
            <a:lvl2pPr marL="457063" indent="0" algn="ctr">
              <a:buNone/>
              <a:defRPr sz="17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462" y="320040"/>
            <a:ext cx="3656648" cy="320040"/>
          </a:xfrm>
        </p:spPr>
        <p:txBody>
          <a:bodyPr vert="horz" lIns="91440" tIns="45720" rIns="91440" bIns="45720" rtlCol="0" anchor="ctr"/>
          <a:lstStyle>
            <a:lvl1pPr>
              <a:defRPr lang="en-US"/>
            </a:lvl1pPr>
          </a:lstStyle>
          <a:p>
            <a:fld id="{B61BEF0D-F0BB-DE4B-95CE-6DB70DBA9567}" type="datetimeFigureOut">
              <a:rPr lang="en-US" smtClean="0"/>
              <a:pPr/>
              <a:t>4/15/2019</a:t>
            </a:fld>
            <a:endParaRPr lang="en-US" dirty="0"/>
          </a:p>
        </p:txBody>
      </p:sp>
      <p:sp>
        <p:nvSpPr>
          <p:cNvPr id="5" name="Footer Placeholder 4"/>
          <p:cNvSpPr>
            <a:spLocks noGrp="1"/>
          </p:cNvSpPr>
          <p:nvPr>
            <p:ph type="ftr" sz="quarter" idx="11"/>
          </p:nvPr>
        </p:nvSpPr>
        <p:spPr>
          <a:xfrm>
            <a:off x="804462" y="6227064"/>
            <a:ext cx="10585995"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7153" y="320040"/>
            <a:ext cx="914162"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2159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404" y="0"/>
            <a:ext cx="12580837"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799936" y="1699589"/>
            <a:ext cx="3673519"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400" y="2349925"/>
            <a:ext cx="3498068"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7115" y="803186"/>
            <a:ext cx="6280237"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1132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588" y="-59376"/>
            <a:ext cx="12512592"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8697" y="1186484"/>
            <a:ext cx="5664669"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3345" y="2074730"/>
            <a:ext cx="5488794" cy="1689390"/>
          </a:xfrm>
        </p:spPr>
        <p:txBody>
          <a:bodyPr bIns="0" anchor="b">
            <a:normAutofit/>
          </a:bodyPr>
          <a:lstStyle>
            <a:lvl1pPr algn="ctr">
              <a:defRPr sz="4399">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3345" y="3846851"/>
            <a:ext cx="5488793" cy="1383770"/>
          </a:xfrm>
        </p:spPr>
        <p:txBody>
          <a:bodyPr tIns="0">
            <a:normAutofit/>
          </a:bodyPr>
          <a:lstStyle>
            <a:lvl1pPr marL="0" indent="0" algn="ctr">
              <a:buNone/>
              <a:defRPr sz="1799">
                <a:solidFill>
                  <a:srgbClr val="FFFEFF"/>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462" y="320040"/>
            <a:ext cx="3656648" cy="320040"/>
          </a:xfrm>
        </p:spPr>
        <p:txBody>
          <a:bodyPr/>
          <a:lstStyle/>
          <a:p>
            <a:fld id="{B61BEF0D-F0BB-DE4B-95CE-6DB70DBA9567}" type="datetimeFigureOut">
              <a:rPr lang="en-US" smtClean="0"/>
              <a:pPr/>
              <a:t>4/15/2019</a:t>
            </a:fld>
            <a:endParaRPr lang="en-US" dirty="0"/>
          </a:p>
        </p:txBody>
      </p:sp>
      <p:sp>
        <p:nvSpPr>
          <p:cNvPr id="5" name="Footer Placeholder 4"/>
          <p:cNvSpPr>
            <a:spLocks noGrp="1"/>
          </p:cNvSpPr>
          <p:nvPr>
            <p:ph type="ftr" sz="quarter" idx="11"/>
          </p:nvPr>
        </p:nvSpPr>
        <p:spPr>
          <a:xfrm>
            <a:off x="804462" y="6227064"/>
            <a:ext cx="10585995"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7153" y="320040"/>
            <a:ext cx="914162"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9205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404" y="0"/>
            <a:ext cx="12580837"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799936" y="1699589"/>
            <a:ext cx="3673519"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769" y="2339670"/>
            <a:ext cx="3499916"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19545" y="803188"/>
            <a:ext cx="6267958"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7114" y="3672162"/>
            <a:ext cx="6270389"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462" y="320040"/>
            <a:ext cx="3656648" cy="320040"/>
          </a:xfrm>
        </p:spPr>
        <p:txBody>
          <a:bodyPr/>
          <a:lstStyle/>
          <a:p>
            <a:fld id="{B61BEF0D-F0BB-DE4B-95CE-6DB70DBA9567}" type="datetimeFigureOut">
              <a:rPr lang="en-US" smtClean="0"/>
              <a:pPr/>
              <a:t>4/15/2019</a:t>
            </a:fld>
            <a:endParaRPr lang="en-US" dirty="0"/>
          </a:p>
        </p:txBody>
      </p:sp>
      <p:sp>
        <p:nvSpPr>
          <p:cNvPr id="6" name="Footer Placeholder 5"/>
          <p:cNvSpPr>
            <a:spLocks noGrp="1"/>
          </p:cNvSpPr>
          <p:nvPr>
            <p:ph type="ftr" sz="quarter" idx="11"/>
          </p:nvPr>
        </p:nvSpPr>
        <p:spPr>
          <a:xfrm>
            <a:off x="804462" y="6227064"/>
            <a:ext cx="10585995" cy="320040"/>
          </a:xfrm>
        </p:spPr>
        <p:txBody>
          <a:bodyPr/>
          <a:lstStyle/>
          <a:p>
            <a:endParaRPr lang="en-US" dirty="0"/>
          </a:p>
        </p:txBody>
      </p:sp>
      <p:sp>
        <p:nvSpPr>
          <p:cNvPr id="7" name="Slide Number Placeholder 6"/>
          <p:cNvSpPr>
            <a:spLocks noGrp="1"/>
          </p:cNvSpPr>
          <p:nvPr>
            <p:ph type="sldNum" sz="quarter" idx="12"/>
          </p:nvPr>
        </p:nvSpPr>
        <p:spPr>
          <a:xfrm>
            <a:off x="10467153" y="320040"/>
            <a:ext cx="914162"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4334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404" y="0"/>
            <a:ext cx="12580837"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799936" y="1699589"/>
            <a:ext cx="3673519"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770" y="2363916"/>
            <a:ext cx="3499916"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3803" y="803185"/>
            <a:ext cx="6263456" cy="685800"/>
          </a:xfrm>
        </p:spPr>
        <p:txBody>
          <a:bodyPr anchor="ctr">
            <a:noAutofit/>
          </a:bodyPr>
          <a:lstStyle>
            <a:lvl1pPr marL="0" indent="0" algn="l">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5123970" y="1488986"/>
            <a:ext cx="6262719"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7320" y="3665887"/>
            <a:ext cx="6262783" cy="685800"/>
          </a:xfrm>
        </p:spPr>
        <p:txBody>
          <a:bodyPr anchor="ctr">
            <a:noAutofit/>
          </a:bodyPr>
          <a:lstStyle>
            <a:lvl1pPr marL="0" indent="0" algn="l">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5117114" y="4351687"/>
            <a:ext cx="6263956"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462" y="320040"/>
            <a:ext cx="3656648" cy="320040"/>
          </a:xfrm>
        </p:spPr>
        <p:txBody>
          <a:bodyPr/>
          <a:lstStyle/>
          <a:p>
            <a:fld id="{B61BEF0D-F0BB-DE4B-95CE-6DB70DBA9567}" type="datetimeFigureOut">
              <a:rPr lang="en-US" smtClean="0"/>
              <a:pPr/>
              <a:t>4/15/2019</a:t>
            </a:fld>
            <a:endParaRPr lang="en-US" dirty="0"/>
          </a:p>
        </p:txBody>
      </p:sp>
      <p:sp>
        <p:nvSpPr>
          <p:cNvPr id="8" name="Footer Placeholder 7"/>
          <p:cNvSpPr>
            <a:spLocks noGrp="1"/>
          </p:cNvSpPr>
          <p:nvPr>
            <p:ph type="ftr" sz="quarter" idx="11"/>
          </p:nvPr>
        </p:nvSpPr>
        <p:spPr>
          <a:xfrm>
            <a:off x="804462" y="6227064"/>
            <a:ext cx="10585995" cy="320040"/>
          </a:xfrm>
        </p:spPr>
        <p:txBody>
          <a:bodyPr/>
          <a:lstStyle/>
          <a:p>
            <a:endParaRPr lang="en-US" dirty="0"/>
          </a:p>
        </p:txBody>
      </p:sp>
      <p:sp>
        <p:nvSpPr>
          <p:cNvPr id="9" name="Slide Number Placeholder 8"/>
          <p:cNvSpPr>
            <a:spLocks noGrp="1"/>
          </p:cNvSpPr>
          <p:nvPr>
            <p:ph type="sldNum" sz="quarter" idx="12"/>
          </p:nvPr>
        </p:nvSpPr>
        <p:spPr>
          <a:xfrm>
            <a:off x="10467153" y="320040"/>
            <a:ext cx="914162"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4836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404" y="0"/>
            <a:ext cx="12580837"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799936" y="1699589"/>
            <a:ext cx="3673519"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401" y="2349925"/>
            <a:ext cx="3500284"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51576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462" y="320040"/>
            <a:ext cx="3656648" cy="320040"/>
          </a:xfrm>
        </p:spPr>
        <p:txBody>
          <a:bodyPr/>
          <a:lstStyle/>
          <a:p>
            <a:fld id="{B61BEF0D-F0BB-DE4B-95CE-6DB70DBA9567}" type="datetimeFigureOut">
              <a:rPr lang="en-US" smtClean="0"/>
              <a:pPr/>
              <a:t>4/15/2019</a:t>
            </a:fld>
            <a:endParaRPr lang="en-US" dirty="0"/>
          </a:p>
        </p:txBody>
      </p:sp>
      <p:sp>
        <p:nvSpPr>
          <p:cNvPr id="3" name="Footer Placeholder 2"/>
          <p:cNvSpPr>
            <a:spLocks noGrp="1"/>
          </p:cNvSpPr>
          <p:nvPr>
            <p:ph type="ftr" sz="quarter" idx="11"/>
          </p:nvPr>
        </p:nvSpPr>
        <p:spPr>
          <a:xfrm>
            <a:off x="804462" y="6227064"/>
            <a:ext cx="10585995" cy="320040"/>
          </a:xfrm>
        </p:spPr>
        <p:txBody>
          <a:bodyPr/>
          <a:lstStyle/>
          <a:p>
            <a:endParaRPr lang="en-US" dirty="0"/>
          </a:p>
        </p:txBody>
      </p:sp>
      <p:sp>
        <p:nvSpPr>
          <p:cNvPr id="4" name="Slide Number Placeholder 3"/>
          <p:cNvSpPr>
            <a:spLocks noGrp="1"/>
          </p:cNvSpPr>
          <p:nvPr>
            <p:ph type="sldNum" sz="quarter" idx="12"/>
          </p:nvPr>
        </p:nvSpPr>
        <p:spPr>
          <a:xfrm>
            <a:off x="10467153" y="320040"/>
            <a:ext cx="914162"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008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88825"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4960137"/>
            <a:ext cx="7770376" cy="1463040"/>
          </a:xfrm>
        </p:spPr>
        <p:txBody>
          <a:bodyPr anchor="ctr">
            <a:normAutofit/>
          </a:bodyPr>
          <a:lstStyle>
            <a:lvl1pPr algn="r">
              <a:defRPr sz="4999"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08357" y="4960137"/>
            <a:ext cx="3199567" cy="1463040"/>
          </a:xfrm>
        </p:spPr>
        <p:txBody>
          <a:bodyPr lIns="91440" rIns="91440" anchor="ctr">
            <a:normAutofit/>
          </a:bodyPr>
          <a:lstStyle>
            <a:lvl1pPr marL="0" indent="0">
              <a:lnSpc>
                <a:spcPct val="100000"/>
              </a:lnSpc>
              <a:spcBef>
                <a:spcPts val="0"/>
              </a:spcBef>
              <a:buNone/>
              <a:defRPr sz="1799">
                <a:solidFill>
                  <a:schemeClr val="tx1">
                    <a:lumMod val="90000"/>
                    <a:lumOff val="1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8" name="Straight Connector 7"/>
          <p:cNvCxnSpPr/>
          <p:nvPr/>
        </p:nvCxnSpPr>
        <p:spPr>
          <a:xfrm flipV="1">
            <a:off x="8384658"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15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404" y="0"/>
            <a:ext cx="12580837"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799936" y="1699589"/>
            <a:ext cx="3673519"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400" y="2352026"/>
            <a:ext cx="3500285" cy="1223298"/>
          </a:xfrm>
        </p:spPr>
        <p:txBody>
          <a:bodyPr bIns="0" anchor="b">
            <a:noAutofit/>
          </a:bodyPr>
          <a:lstStyle>
            <a:lvl1pPr algn="ctr">
              <a:defRPr sz="3199">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8653" y="802809"/>
            <a:ext cx="6273401"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400" y="3580186"/>
            <a:ext cx="3500285" cy="1221164"/>
          </a:xfrm>
        </p:spPr>
        <p:txBody>
          <a:bodyPr/>
          <a:lstStyle>
            <a:lvl1pPr marL="0" indent="0" algn="ctr">
              <a:buNone/>
              <a:defRPr sz="1600">
                <a:solidFill>
                  <a:srgbClr val="FFFEFF"/>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9469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588" y="-59376"/>
            <a:ext cx="12512592"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126" y="1698332"/>
            <a:ext cx="5939993"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1546" y="0"/>
            <a:ext cx="4647279" cy="6858000"/>
          </a:xfrm>
          <a:solidFill>
            <a:schemeClr val="bg1">
              <a:lumMod val="65000"/>
              <a:lumOff val="35000"/>
            </a:schemeClr>
          </a:solidFill>
          <a:ln w="9525" cap="sq">
            <a:noFill/>
            <a:miter lim="800000"/>
          </a:ln>
          <a:effectLst/>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2" name="Title 1"/>
          <p:cNvSpPr>
            <a:spLocks noGrp="1"/>
          </p:cNvSpPr>
          <p:nvPr>
            <p:ph type="title"/>
          </p:nvPr>
        </p:nvSpPr>
        <p:spPr>
          <a:xfrm>
            <a:off x="885212" y="2360255"/>
            <a:ext cx="5775142" cy="1178032"/>
          </a:xfrm>
        </p:spPr>
        <p:txBody>
          <a:bodyPr bIns="0" anchor="b">
            <a:normAutofit/>
          </a:bodyPr>
          <a:lstStyle>
            <a:lvl1pPr>
              <a:defRPr sz="3599">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212" y="3545012"/>
            <a:ext cx="5775142" cy="1274198"/>
          </a:xfrm>
        </p:spPr>
        <p:txBody>
          <a:bodyPr>
            <a:normAutofit/>
          </a:bodyPr>
          <a:lstStyle>
            <a:lvl1pPr marL="0" indent="0" algn="ctr">
              <a:buNone/>
              <a:defRPr sz="1799">
                <a:solidFill>
                  <a:srgbClr val="FFFEFF"/>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a:xfrm>
            <a:off x="804462" y="320040"/>
            <a:ext cx="3656648" cy="320040"/>
          </a:xfrm>
        </p:spPr>
        <p:txBody>
          <a:bodyPr/>
          <a:lstStyle/>
          <a:p>
            <a:fld id="{B61BEF0D-F0BB-DE4B-95CE-6DB70DBA9567}" type="datetimeFigureOut">
              <a:rPr lang="en-US" smtClean="0"/>
              <a:pPr/>
              <a:t>4/15/2019</a:t>
            </a:fld>
            <a:endParaRPr lang="en-US" dirty="0"/>
          </a:p>
        </p:txBody>
      </p:sp>
      <p:sp>
        <p:nvSpPr>
          <p:cNvPr id="6" name="Footer Placeholder 5"/>
          <p:cNvSpPr>
            <a:spLocks noGrp="1"/>
          </p:cNvSpPr>
          <p:nvPr>
            <p:ph type="ftr" sz="quarter" idx="11"/>
          </p:nvPr>
        </p:nvSpPr>
        <p:spPr>
          <a:xfrm>
            <a:off x="804463" y="6227064"/>
            <a:ext cx="5940656" cy="320040"/>
          </a:xfrm>
        </p:spPr>
        <p:txBody>
          <a:bodyPr/>
          <a:lstStyle/>
          <a:p>
            <a:endParaRPr lang="en-US" dirty="0"/>
          </a:p>
        </p:txBody>
      </p:sp>
      <p:sp>
        <p:nvSpPr>
          <p:cNvPr id="7" name="Slide Number Placeholder 6"/>
          <p:cNvSpPr>
            <a:spLocks noGrp="1"/>
          </p:cNvSpPr>
          <p:nvPr>
            <p:ph type="sldNum" sz="quarter" idx="12"/>
          </p:nvPr>
        </p:nvSpPr>
        <p:spPr>
          <a:xfrm>
            <a:off x="5826859" y="320040"/>
            <a:ext cx="914162"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4035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404" y="0"/>
            <a:ext cx="12580837"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99936" y="1699589"/>
            <a:ext cx="3673519"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401" y="2349926"/>
            <a:ext cx="3500284"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8653" y="794719"/>
            <a:ext cx="6273401"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6869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0837"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6938" y="1699589"/>
            <a:ext cx="3673519"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5404" y="2349925"/>
            <a:ext cx="3500283"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538" y="798445"/>
            <a:ext cx="6266990"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462" y="320040"/>
            <a:ext cx="3656648" cy="320040"/>
          </a:xfrm>
        </p:spPr>
        <p:txBody>
          <a:bodyPr/>
          <a:lstStyle/>
          <a:p>
            <a:fld id="{B61BEF0D-F0BB-DE4B-95CE-6DB70DBA9567}" type="datetimeFigureOut">
              <a:rPr lang="en-US" smtClean="0"/>
              <a:pPr/>
              <a:t>4/15/2019</a:t>
            </a:fld>
            <a:endParaRPr lang="en-US" dirty="0"/>
          </a:p>
        </p:txBody>
      </p:sp>
      <p:sp>
        <p:nvSpPr>
          <p:cNvPr id="5" name="Footer Placeholder 4"/>
          <p:cNvSpPr>
            <a:spLocks noGrp="1"/>
          </p:cNvSpPr>
          <p:nvPr>
            <p:ph type="ftr" sz="quarter" idx="11"/>
          </p:nvPr>
        </p:nvSpPr>
        <p:spPr>
          <a:xfrm>
            <a:off x="804462" y="6227064"/>
            <a:ext cx="10585995" cy="320040"/>
          </a:xfrm>
        </p:spPr>
        <p:txBody>
          <a:bodyPr/>
          <a:lstStyle/>
          <a:p>
            <a:endParaRPr lang="en-US" dirty="0"/>
          </a:p>
        </p:txBody>
      </p:sp>
      <p:sp>
        <p:nvSpPr>
          <p:cNvPr id="6" name="Slide Number Placeholder 5"/>
          <p:cNvSpPr>
            <a:spLocks noGrp="1"/>
          </p:cNvSpPr>
          <p:nvPr>
            <p:ph type="sldNum" sz="quarter" idx="12"/>
          </p:nvPr>
        </p:nvSpPr>
        <p:spPr>
          <a:xfrm>
            <a:off x="10467153" y="320040"/>
            <a:ext cx="914162"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5155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3861" y="585216"/>
            <a:ext cx="9717541"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3861" y="2286000"/>
            <a:ext cx="4753642"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7760" y="2286000"/>
            <a:ext cx="4753642"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78380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3861" y="585216"/>
            <a:ext cx="9717541"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3861" y="2179636"/>
            <a:ext cx="4753642" cy="822960"/>
          </a:xfrm>
        </p:spPr>
        <p:txBody>
          <a:bodyPr lIns="137160" rIns="137160" anchor="ctr">
            <a:normAutofit/>
          </a:bodyPr>
          <a:lstStyle>
            <a:lvl1pPr marL="0" indent="0">
              <a:spcBef>
                <a:spcPts val="0"/>
              </a:spcBef>
              <a:spcAft>
                <a:spcPts val="0"/>
              </a:spcAft>
              <a:buNone/>
              <a:defRPr sz="2299" b="0" cap="none" baseline="0">
                <a:solidFill>
                  <a:schemeClr val="accent2">
                    <a:lumMod val="75000"/>
                  </a:schemeClr>
                </a:solidFill>
                <a:latin typeface="+mn-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023861" y="2967788"/>
            <a:ext cx="4753642"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7760" y="2179636"/>
            <a:ext cx="4753642" cy="822960"/>
          </a:xfrm>
        </p:spPr>
        <p:txBody>
          <a:bodyPr lIns="137160" rIns="137160" anchor="ctr">
            <a:normAutofit/>
          </a:bodyPr>
          <a:lstStyle>
            <a:lvl1pPr marL="0" indent="0">
              <a:spcBef>
                <a:spcPts val="0"/>
              </a:spcBef>
              <a:spcAft>
                <a:spcPts val="0"/>
              </a:spcAft>
              <a:buNone/>
              <a:defRPr lang="en-US" sz="2299" b="0" kern="1200" cap="none" baseline="0" dirty="0">
                <a:solidFill>
                  <a:schemeClr val="accent2">
                    <a:lumMod val="75000"/>
                  </a:schemeClr>
                </a:solidFill>
                <a:latin typeface="+mn-lt"/>
                <a:ea typeface="+mn-ea"/>
                <a:cs typeface="+mn-cs"/>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marL="0" lvl="0" indent="0" algn="l" defTabSz="914126" rtl="0" eaLnBrk="1" latinLnBrk="0" hangingPunct="1">
              <a:lnSpc>
                <a:spcPct val="90000"/>
              </a:lnSpc>
              <a:spcBef>
                <a:spcPts val="1799"/>
              </a:spcBef>
              <a:buNone/>
            </a:pPr>
            <a:r>
              <a:rPr lang="en-US"/>
              <a:t>Edit Master text styles</a:t>
            </a:r>
          </a:p>
        </p:txBody>
      </p:sp>
      <p:sp>
        <p:nvSpPr>
          <p:cNvPr id="6" name="Content Placeholder 5"/>
          <p:cNvSpPr>
            <a:spLocks noGrp="1"/>
          </p:cNvSpPr>
          <p:nvPr>
            <p:ph sz="quarter" idx="4"/>
          </p:nvPr>
        </p:nvSpPr>
        <p:spPr>
          <a:xfrm>
            <a:off x="5987760" y="2967788"/>
            <a:ext cx="4753642"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27317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6064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36635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3861" y="471509"/>
            <a:ext cx="4387977" cy="1737360"/>
          </a:xfrm>
        </p:spPr>
        <p:txBody>
          <a:bodyPr>
            <a:noAutofit/>
          </a:bodyPr>
          <a:lstStyle>
            <a:lvl1pPr>
              <a:lnSpc>
                <a:spcPct val="80000"/>
              </a:lnSpc>
              <a:defRPr sz="3999"/>
            </a:lvl1pPr>
          </a:lstStyle>
          <a:p>
            <a:r>
              <a:rPr lang="en-US"/>
              <a:t>Click to edit Master title style</a:t>
            </a:r>
            <a:endParaRPr lang="en-US" dirty="0"/>
          </a:p>
        </p:txBody>
      </p:sp>
      <p:sp>
        <p:nvSpPr>
          <p:cNvPr id="3" name="Content Placeholder 2"/>
          <p:cNvSpPr>
            <a:spLocks noGrp="1"/>
          </p:cNvSpPr>
          <p:nvPr>
            <p:ph idx="1"/>
          </p:nvPr>
        </p:nvSpPr>
        <p:spPr>
          <a:xfrm>
            <a:off x="5713512" y="822960"/>
            <a:ext cx="5676945" cy="5184648"/>
          </a:xfrm>
        </p:spPr>
        <p:txBody>
          <a:bodyPr/>
          <a:lstStyle>
            <a:lvl1pPr>
              <a:defRPr sz="2399"/>
            </a:lvl1pPr>
            <a:lvl2pPr>
              <a:defRPr sz="19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3861" y="2257506"/>
            <a:ext cx="4387977" cy="3762294"/>
          </a:xfrm>
        </p:spPr>
        <p:txBody>
          <a:bodyPr lIns="91440" rIns="91440">
            <a:normAutofit/>
          </a:bodyPr>
          <a:lstStyle>
            <a:lvl1pPr marL="0" indent="0">
              <a:lnSpc>
                <a:spcPct val="108000"/>
              </a:lnSpc>
              <a:spcBef>
                <a:spcPts val="600"/>
              </a:spcBef>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67212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1" y="4960138"/>
            <a:ext cx="7770376" cy="1463040"/>
          </a:xfrm>
        </p:spPr>
        <p:txBody>
          <a:bodyPr anchor="ctr">
            <a:normAutofit/>
          </a:bodyPr>
          <a:lstStyle>
            <a:lvl1pPr algn="r">
              <a:defRPr sz="4999"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5778" cy="4572000"/>
          </a:xfrm>
          <a:solidFill>
            <a:schemeClr val="accent2">
              <a:lumMod val="60000"/>
              <a:lumOff val="40000"/>
            </a:schemeClr>
          </a:solidFill>
        </p:spPr>
        <p:txBody>
          <a:bodyPr lIns="457200" tIns="365760" rIns="45720" bIns="45720"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8608357" y="4960138"/>
            <a:ext cx="3199567" cy="1463040"/>
          </a:xfrm>
        </p:spPr>
        <p:txBody>
          <a:bodyPr lIns="91440" rIns="91440" anchor="ctr">
            <a:normAutofit/>
          </a:bodyPr>
          <a:lstStyle>
            <a:lvl1pPr marL="0" indent="0">
              <a:lnSpc>
                <a:spcPct val="100000"/>
              </a:lnSpc>
              <a:spcBef>
                <a:spcPts val="0"/>
              </a:spcBef>
              <a:buNone/>
              <a:defRPr sz="1799">
                <a:solidFill>
                  <a:schemeClr val="tx1">
                    <a:lumMod val="90000"/>
                    <a:lumOff val="10000"/>
                  </a:schemeClr>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cxnSp>
        <p:nvCxnSpPr>
          <p:cNvPr id="9" name="Straight Connector 8"/>
          <p:cNvCxnSpPr/>
          <p:nvPr/>
        </p:nvCxnSpPr>
        <p:spPr>
          <a:xfrm flipV="1">
            <a:off x="8384658"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76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3861" y="585216"/>
            <a:ext cx="9717541"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3862" y="2286000"/>
            <a:ext cx="9717540"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3861" y="6470704"/>
            <a:ext cx="2153581"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063"/>
            <a:fld id="{B61BEF0D-F0BB-DE4B-95CE-6DB70DBA9567}" type="datetimeFigureOut">
              <a:rPr lang="en-US" smtClean="0">
                <a:solidFill>
                  <a:prstClr val="black">
                    <a:tint val="75000"/>
                  </a:prstClr>
                </a:solidFill>
              </a:rPr>
              <a:pPr defTabSz="457063"/>
              <a:t>4/15/2019</a:t>
            </a:fld>
            <a:endParaRPr lang="en-US" dirty="0">
              <a:solidFill>
                <a:prstClr val="black">
                  <a:tint val="75000"/>
                </a:prstClr>
              </a:solidFill>
            </a:endParaRPr>
          </a:p>
        </p:txBody>
      </p:sp>
      <p:sp>
        <p:nvSpPr>
          <p:cNvPr id="5" name="Footer Placeholder 4"/>
          <p:cNvSpPr>
            <a:spLocks noGrp="1"/>
          </p:cNvSpPr>
          <p:nvPr>
            <p:ph type="ftr" sz="quarter" idx="3"/>
          </p:nvPr>
        </p:nvSpPr>
        <p:spPr>
          <a:xfrm>
            <a:off x="4841671" y="6470704"/>
            <a:ext cx="5899921"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defTabSz="457063"/>
            <a:endParaRPr lang="en-US" dirty="0">
              <a:solidFill>
                <a:prstClr val="black">
                  <a:tint val="75000"/>
                </a:prstClr>
              </a:solidFill>
            </a:endParaRPr>
          </a:p>
        </p:txBody>
      </p:sp>
      <p:sp>
        <p:nvSpPr>
          <p:cNvPr id="6" name="Slide Number Placeholder 5"/>
          <p:cNvSpPr>
            <a:spLocks noGrp="1"/>
          </p:cNvSpPr>
          <p:nvPr>
            <p:ph type="sldNum" sz="quarter" idx="4"/>
          </p:nvPr>
        </p:nvSpPr>
        <p:spPr>
          <a:xfrm>
            <a:off x="10834512" y="6470704"/>
            <a:ext cx="97341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063"/>
            <a:fld id="{D57F1E4F-1CFF-5643-939E-217C01CDF565}" type="slidenum">
              <a:rPr lang="en-US" smtClean="0">
                <a:solidFill>
                  <a:srgbClr val="90C226"/>
                </a:solidFill>
              </a:rPr>
              <a:pPr defTabSz="457063"/>
              <a:t>‹#›</a:t>
            </a:fld>
            <a:endParaRPr lang="en-US" dirty="0">
              <a:solidFill>
                <a:srgbClr val="90C226"/>
              </a:solidFill>
            </a:endParaRPr>
          </a:p>
        </p:txBody>
      </p:sp>
      <p:cxnSp>
        <p:nvCxnSpPr>
          <p:cNvPr id="7" name="Straight Connector 6"/>
          <p:cNvCxnSpPr/>
          <p:nvPr/>
        </p:nvCxnSpPr>
        <p:spPr>
          <a:xfrm flipV="1">
            <a:off x="761802"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638999"/>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80000"/>
        </a:lnSpc>
        <a:spcBef>
          <a:spcPct val="0"/>
        </a:spcBef>
        <a:buNone/>
        <a:defRPr sz="4999" kern="1200" cap="all" spc="100" baseline="0">
          <a:solidFill>
            <a:schemeClr val="tx1">
              <a:lumMod val="90000"/>
              <a:lumOff val="10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199" kern="1200">
          <a:solidFill>
            <a:schemeClr val="tx1"/>
          </a:solidFill>
          <a:latin typeface="+mn-lt"/>
          <a:ea typeface="+mn-ea"/>
          <a:cs typeface="+mn-cs"/>
        </a:defRPr>
      </a:lvl1pPr>
      <a:lvl2pPr marL="265096" indent="-137119" algn="l" defTabSz="914126" rtl="0" eaLnBrk="1" latinLnBrk="0" hangingPunct="1">
        <a:lnSpc>
          <a:spcPct val="90000"/>
        </a:lnSpc>
        <a:spcBef>
          <a:spcPts val="200"/>
        </a:spcBef>
        <a:spcAft>
          <a:spcPts val="400"/>
        </a:spcAft>
        <a:buClr>
          <a:schemeClr val="accent2"/>
        </a:buClr>
        <a:buFont typeface="Wingdings 3" pitchFamily="18" charset="2"/>
        <a:buChar char=""/>
        <a:defRPr sz="1799" kern="1200">
          <a:solidFill>
            <a:schemeClr val="tx1"/>
          </a:solidFill>
          <a:latin typeface="+mn-lt"/>
          <a:ea typeface="+mn-ea"/>
          <a:cs typeface="+mn-cs"/>
        </a:defRPr>
      </a:lvl2pPr>
      <a:lvl3pPr marL="447922"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182"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007"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126"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386"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5787"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047" indent="-137119" algn="l" defTabSz="914126"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3861" y="585216"/>
            <a:ext cx="9717541"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3862" y="2286000"/>
            <a:ext cx="9717542"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3863" y="6470704"/>
            <a:ext cx="215358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063"/>
            <a:fld id="{B61BEF0D-F0BB-DE4B-95CE-6DB70DBA9567}" type="datetimeFigureOut">
              <a:rPr lang="en-US" smtClean="0">
                <a:solidFill>
                  <a:prstClr val="black">
                    <a:tint val="75000"/>
                  </a:prstClr>
                </a:solidFill>
              </a:rPr>
              <a:pPr defTabSz="457063"/>
              <a:t>4/15/2019</a:t>
            </a:fld>
            <a:endParaRPr lang="en-US" dirty="0">
              <a:solidFill>
                <a:prstClr val="black">
                  <a:tint val="75000"/>
                </a:prstClr>
              </a:solidFill>
            </a:endParaRPr>
          </a:p>
        </p:txBody>
      </p:sp>
      <p:sp>
        <p:nvSpPr>
          <p:cNvPr id="5" name="Footer Placeholder 4"/>
          <p:cNvSpPr>
            <a:spLocks noGrp="1"/>
          </p:cNvSpPr>
          <p:nvPr>
            <p:ph type="ftr" sz="quarter" idx="3"/>
          </p:nvPr>
        </p:nvSpPr>
        <p:spPr>
          <a:xfrm>
            <a:off x="4841671" y="6470704"/>
            <a:ext cx="5899922"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063"/>
            <a:endParaRPr lang="en-US" dirty="0">
              <a:solidFill>
                <a:prstClr val="black">
                  <a:tint val="75000"/>
                </a:prstClr>
              </a:solidFill>
            </a:endParaRPr>
          </a:p>
        </p:txBody>
      </p:sp>
      <p:sp>
        <p:nvSpPr>
          <p:cNvPr id="6" name="Slide Number Placeholder 5"/>
          <p:cNvSpPr>
            <a:spLocks noGrp="1"/>
          </p:cNvSpPr>
          <p:nvPr>
            <p:ph type="sldNum" sz="quarter" idx="4"/>
          </p:nvPr>
        </p:nvSpPr>
        <p:spPr>
          <a:xfrm>
            <a:off x="10834511" y="6470704"/>
            <a:ext cx="97341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063"/>
            <a:fld id="{D57F1E4F-1CFF-5643-939E-217C01CDF565}" type="slidenum">
              <a:rPr lang="en-US" smtClean="0">
                <a:solidFill>
                  <a:srgbClr val="90C226"/>
                </a:solidFill>
              </a:rPr>
              <a:pPr defTabSz="457063"/>
              <a:t>‹#›</a:t>
            </a:fld>
            <a:endParaRPr lang="en-US" dirty="0">
              <a:solidFill>
                <a:srgbClr val="90C226"/>
              </a:solidFill>
            </a:endParaRPr>
          </a:p>
        </p:txBody>
      </p:sp>
      <p:cxnSp>
        <p:nvCxnSpPr>
          <p:cNvPr id="7" name="Straight Connector 6"/>
          <p:cNvCxnSpPr/>
          <p:nvPr/>
        </p:nvCxnSpPr>
        <p:spPr>
          <a:xfrm flipV="1">
            <a:off x="761802"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652955"/>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80000"/>
        </a:lnSpc>
        <a:spcBef>
          <a:spcPct val="0"/>
        </a:spcBef>
        <a:buNone/>
        <a:defRPr sz="4999" kern="1200" cap="all" spc="100" baseline="0">
          <a:solidFill>
            <a:schemeClr val="tx1">
              <a:lumMod val="95000"/>
              <a:lumOff val="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199" kern="1200">
          <a:solidFill>
            <a:schemeClr val="tx1"/>
          </a:solidFill>
          <a:latin typeface="+mn-lt"/>
          <a:ea typeface="+mn-ea"/>
          <a:cs typeface="+mn-cs"/>
        </a:defRPr>
      </a:lvl1pPr>
      <a:lvl2pPr marL="26509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799" kern="1200">
          <a:solidFill>
            <a:schemeClr val="tx1"/>
          </a:solidFill>
          <a:latin typeface="+mn-lt"/>
          <a:ea typeface="+mn-ea"/>
          <a:cs typeface="+mn-cs"/>
        </a:defRPr>
      </a:lvl2pPr>
      <a:lvl3pPr marL="44792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18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00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12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38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578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04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0929" y="2358392"/>
            <a:ext cx="3497756"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3566" y="794719"/>
            <a:ext cx="5948487"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462" y="320040"/>
            <a:ext cx="3656648"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B61BEF0D-F0BB-DE4B-95CE-6DB70DBA9567}" type="datetimeFigureOut">
              <a:rPr lang="en-US" smtClean="0"/>
              <a:pPr/>
              <a:t>4/15/2019</a:t>
            </a:fld>
            <a:endParaRPr lang="en-US" dirty="0"/>
          </a:p>
        </p:txBody>
      </p:sp>
      <p:sp>
        <p:nvSpPr>
          <p:cNvPr id="5" name="Footer Placeholder 4"/>
          <p:cNvSpPr>
            <a:spLocks noGrp="1"/>
          </p:cNvSpPr>
          <p:nvPr>
            <p:ph type="ftr" sz="quarter" idx="3"/>
          </p:nvPr>
        </p:nvSpPr>
        <p:spPr>
          <a:xfrm>
            <a:off x="804462" y="6227064"/>
            <a:ext cx="10585995"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7153" y="320040"/>
            <a:ext cx="914162"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5276336"/>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ctr" defTabSz="914126" rtl="0" eaLnBrk="1" latinLnBrk="0" hangingPunct="1">
        <a:lnSpc>
          <a:spcPct val="85000"/>
        </a:lnSpc>
        <a:spcBef>
          <a:spcPct val="0"/>
        </a:spcBef>
        <a:buNone/>
        <a:defRPr sz="3999" b="0" i="0" kern="1200" cap="none" spc="-150">
          <a:solidFill>
            <a:schemeClr val="tx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10000"/>
        <a:buFont typeface="Wingdings" panose="05000000000000000000" pitchFamily="2" charset="2"/>
        <a:buChar char="§"/>
        <a:defRPr sz="17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jmu.edu/honors/symposium.shtml" TargetMode="External"/><Relationship Id="rId3" Type="http://schemas.openxmlformats.org/officeDocument/2006/relationships/hyperlink" Target="https://www.jmu.edu/cob/research-experience-for-undergraduates/index.shtml" TargetMode="External"/><Relationship Id="rId7" Type="http://schemas.openxmlformats.org/officeDocument/2006/relationships/hyperlink" Target="https://docs.google.com/forms/d/e/1FAIpQLScdGE0l72Ue9_gTd3ajcdhimMXUGfxNYCmRK6rFyG2_45dvMQ/viewform" TargetMode="External"/><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hyperlink" Target="https://docs.google.com/forms/d/e/1FAIpQLSeFy2Wc-hKVwUW1uQE46sNU6M7EP66rOhrTO7SNvDjj651BcA/viewform" TargetMode="External"/><Relationship Id="rId5" Type="http://schemas.openxmlformats.org/officeDocument/2006/relationships/hyperlink" Target="https://docs.google.com/forms/d/e/1FAIpQLSfkR1W4uM7GJYn-9ZGZli0Pa96UuJsn_2xXceuKEH_QwB_gHQ/viewform" TargetMode="External"/><Relationship Id="rId4" Type="http://schemas.openxmlformats.org/officeDocument/2006/relationships/hyperlink" Target="https://docs.google.com/forms/d/e/1FAIpQLSeZIvHGZAF9ft93ISdBNyi044Lt3P1ik3-gwKVsTk1I44UWWg/viewform" TargetMode="Externa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hyperlink" Target="https://www.jmu.edu/honors/symposium.shtml" TargetMode="External"/><Relationship Id="rId3" Type="http://schemas.openxmlformats.org/officeDocument/2006/relationships/hyperlink" Target="https://www.jmu.edu/cob/research-experience-for-undergraduates/index.shtml" TargetMode="External"/><Relationship Id="rId7" Type="http://schemas.openxmlformats.org/officeDocument/2006/relationships/hyperlink" Target="https://docs.google.com/forms/d/e/1FAIpQLScdGE0l72Ue9_gTd3ajcdhimMXUGfxNYCmRK6rFyG2_45dvMQ/viewform" TargetMode="External"/><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hyperlink" Target="https://docs.google.com/forms/d/e/1FAIpQLSeFy2Wc-hKVwUW1uQE46sNU6M7EP66rOhrTO7SNvDjj651BcA/viewform" TargetMode="External"/><Relationship Id="rId5" Type="http://schemas.openxmlformats.org/officeDocument/2006/relationships/hyperlink" Target="https://docs.google.com/forms/d/e/1FAIpQLSfkR1W4uM7GJYn-9ZGZli0Pa96UuJsn_2xXceuKEH_QwB_gHQ/viewform" TargetMode="External"/><Relationship Id="rId4" Type="http://schemas.openxmlformats.org/officeDocument/2006/relationships/hyperlink" Target="https://docs.google.com/forms/d/e/1FAIpQLSeZIvHGZAF9ft93ISdBNyi044Lt3P1ik3-gwKVsTk1I44UWWg/viewform" TargetMode="Externa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hyperlink" Target="https://www.jmu.edu/honors/symposium.shtml" TargetMode="External"/><Relationship Id="rId3" Type="http://schemas.openxmlformats.org/officeDocument/2006/relationships/hyperlink" Target="https://www.jmu.edu/cob/research-experience-for-undergraduates/index.shtml" TargetMode="External"/><Relationship Id="rId7" Type="http://schemas.openxmlformats.org/officeDocument/2006/relationships/hyperlink" Target="https://docs.google.com/forms/d/e/1FAIpQLScdGE0l72Ue9_gTd3ajcdhimMXUGfxNYCmRK6rFyG2_45dvMQ/viewform" TargetMode="External"/><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hyperlink" Target="https://docs.google.com/forms/d/e/1FAIpQLSeFy2Wc-hKVwUW1uQE46sNU6M7EP66rOhrTO7SNvDjj651BcA/viewform" TargetMode="External"/><Relationship Id="rId5" Type="http://schemas.openxmlformats.org/officeDocument/2006/relationships/hyperlink" Target="https://docs.google.com/forms/d/e/1FAIpQLSfkR1W4uM7GJYn-9ZGZli0Pa96UuJsn_2xXceuKEH_QwB_gHQ/viewform" TargetMode="External"/><Relationship Id="rId10" Type="http://schemas.openxmlformats.org/officeDocument/2006/relationships/image" Target="../media/image9.png"/><Relationship Id="rId4" Type="http://schemas.openxmlformats.org/officeDocument/2006/relationships/hyperlink" Target="https://docs.google.com/forms/d/e/1FAIpQLSeZIvHGZAF9ft93ISdBNyi044Lt3P1ik3-gwKVsTk1I44UWWg/viewform"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p:cNvGrpSpPr/>
        <p:nvPr/>
      </p:nvGrpSpPr>
      <p:grpSpPr>
        <a:xfrm>
          <a:off x="0" y="0"/>
          <a:ext cx="0" cy="0"/>
          <a:chOff x="0" y="0"/>
          <a:chExt cx="0" cy="0"/>
        </a:xfrm>
      </p:grpSpPr>
      <p:sp>
        <p:nvSpPr>
          <p:cNvPr id="160" name="Rectangle 159">
            <a:extLst>
              <a:ext uri="{FF2B5EF4-FFF2-40B4-BE49-F238E27FC236}">
                <a16:creationId xmlns:a16="http://schemas.microsoft.com/office/drawing/2014/main" id="{C897AC91-6AD7-453A-A09A-E04FB1FFA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551"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C622994C-AFA1-4795-99B4-A01C66521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6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Shape 98"/>
          <p:cNvSpPr txBox="1">
            <a:spLocks noGrp="1"/>
          </p:cNvSpPr>
          <p:nvPr>
            <p:ph type="ctrTitle"/>
          </p:nvPr>
        </p:nvSpPr>
        <p:spPr>
          <a:xfrm>
            <a:off x="634110" y="640080"/>
            <a:ext cx="6263657" cy="3034857"/>
          </a:xfrm>
        </p:spPr>
        <p:txBody>
          <a:bodyPr anchor="b">
            <a:normAutofit/>
          </a:bodyPr>
          <a:lstStyle/>
          <a:p>
            <a:r>
              <a:rPr lang="en-US">
                <a:solidFill>
                  <a:srgbClr val="FFFFFF"/>
                </a:solidFill>
                <a:sym typeface="Cantarell"/>
              </a:rPr>
              <a:t>WELCOME TO THE</a:t>
            </a:r>
            <a:br>
              <a:rPr lang="en-US">
                <a:solidFill>
                  <a:srgbClr val="FFFFFF"/>
                </a:solidFill>
                <a:sym typeface="Cantarell"/>
              </a:rPr>
            </a:br>
            <a:r>
              <a:rPr lang="en-US">
                <a:solidFill>
                  <a:srgbClr val="FFFFFF"/>
                </a:solidFill>
                <a:sym typeface="Cantarell"/>
              </a:rPr>
              <a:t>2019 JMU COB Undergraduate Research EVENT</a:t>
            </a:r>
          </a:p>
        </p:txBody>
      </p:sp>
      <p:sp>
        <p:nvSpPr>
          <p:cNvPr id="99" name="Shape 99"/>
          <p:cNvSpPr txBox="1">
            <a:spLocks noGrp="1"/>
          </p:cNvSpPr>
          <p:nvPr>
            <p:ph type="subTitle" idx="1"/>
          </p:nvPr>
        </p:nvSpPr>
        <p:spPr>
          <a:xfrm>
            <a:off x="638754" y="3849539"/>
            <a:ext cx="6185141" cy="2359417"/>
          </a:xfrm>
        </p:spPr>
        <p:txBody>
          <a:bodyPr anchor="t">
            <a:normAutofit/>
          </a:bodyPr>
          <a:lstStyle/>
          <a:p>
            <a:pPr algn="r"/>
            <a:r>
              <a:rPr lang="en-US">
                <a:solidFill>
                  <a:srgbClr val="FFFFFF"/>
                </a:solidFill>
                <a:sym typeface="Cantarell"/>
              </a:rPr>
              <a:t>April 15</a:t>
            </a:r>
            <a:r>
              <a:rPr lang="en-US" baseline="30000">
                <a:solidFill>
                  <a:srgbClr val="FFFFFF"/>
                </a:solidFill>
                <a:sym typeface="Cantarell"/>
              </a:rPr>
              <a:t>th</a:t>
            </a:r>
            <a:r>
              <a:rPr lang="en-US">
                <a:solidFill>
                  <a:srgbClr val="FFFFFF"/>
                </a:solidFill>
                <a:sym typeface="Cantarell"/>
              </a:rPr>
              <a:t>, 2019</a:t>
            </a:r>
          </a:p>
        </p:txBody>
      </p:sp>
      <p:pic>
        <p:nvPicPr>
          <p:cNvPr id="7" name="Picture 6">
            <a:extLst>
              <a:ext uri="{FF2B5EF4-FFF2-40B4-BE49-F238E27FC236}">
                <a16:creationId xmlns:a16="http://schemas.microsoft.com/office/drawing/2014/main" id="{D0999D7E-7D12-48B5-A27A-ACF1DA3CA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2748" y="847587"/>
            <a:ext cx="3738298" cy="2420547"/>
          </a:xfrm>
          <a:prstGeom prst="rect">
            <a:avLst/>
          </a:prstGeom>
        </p:spPr>
      </p:pic>
      <p:cxnSp>
        <p:nvCxnSpPr>
          <p:cNvPr id="164" name="Straight Connector 163">
            <a:extLst>
              <a:ext uri="{FF2B5EF4-FFF2-40B4-BE49-F238E27FC236}">
                <a16:creationId xmlns:a16="http://schemas.microsoft.com/office/drawing/2014/main" id="{B54F0E60-E287-4D23-BE89-0D409CC652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474" y="3765314"/>
            <a:ext cx="594205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9B7F482-EDA6-4E53-8B5D-81876CD929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4622" y="3589867"/>
            <a:ext cx="3736424" cy="1148951"/>
          </a:xfrm>
          <a:prstGeom prst="rect">
            <a:avLst/>
          </a:prstGeom>
        </p:spPr>
      </p:pic>
    </p:spTree>
    <p:extLst>
      <p:ext uri="{BB962C8B-B14F-4D97-AF65-F5344CB8AC3E}">
        <p14:creationId xmlns:p14="http://schemas.microsoft.com/office/powerpoint/2010/main" val="3445113786"/>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29B8F2-53C4-475E-B5CD-1258A5503AFE}"/>
              </a:ext>
            </a:extLst>
          </p:cNvPr>
          <p:cNvSpPr/>
          <p:nvPr/>
        </p:nvSpPr>
        <p:spPr>
          <a:xfrm>
            <a:off x="266630" y="8763000"/>
            <a:ext cx="11655564" cy="43140977"/>
          </a:xfrm>
          <a:prstGeom prst="rect">
            <a:avLst/>
          </a:prstGeom>
        </p:spPr>
        <p:txBody>
          <a:bodyPr wrap="square">
            <a:spAutoFit/>
          </a:bodyPr>
          <a:lstStyle/>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A City-County Fiscal Impact Model for Virginia Localities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A portfolio theory approach to basketball shot selection </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A Survey of Network-Based Analysis and Systemic Risk Measurement</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Access to Capital and the Success of Entrepreneurs in Developing Nations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Agent-Based Macroeconomic Modeling</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Agricultural Supply Chain Integration </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An Analysis of Media Communication Touchpoints Among Recent Effie Award Winners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An Empirical Investigation of the Chain Version of Heckscher-Ohlin Theory</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An Exploration of Changes in Attributes Sought in Sports Apparel</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An Investigation of the Effect of Ethical Reasoning Decision Making Instruction on Personal Selling Ethics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Analysis of NCAA Finances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Antecedents to Ethical Decision Making: Individual Characteristics and Training Interventions as Joint Predictors of Ethical Behavior</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Applying Situational Theory to Predict Information Security Publics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Are Business Students Less Ethical? The Impact of Personal Values and Moral Standards on Academic Cheating.</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Attitudes of Chinese and American students regarding online advertising</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Attitudes Towards Programming/CS Courses </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AWS Security Lab</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Best Companies to work for 2012-2018</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Business Analytics Research Assistant</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Case study on self-presentation of an NFL player with a disability </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Celebrity Chefs' Adoption of Pinterest as a Marketing Strategy: A Pilot Study</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CEO Research</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Cheating Behaviors in the COB</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Co-authoring a case study on Blue Ridge Bank</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Comparative Study of Business Students’ Attitudes Toward Statistics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Computer aided text analysis of Fortune 500 Firms' shareholder letters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Computing and analysis support for multiple projects, including online advertising, attitudes toward statistics, supply chain management.</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Corporate governance, Earning Manipulation and Cross-listing</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Corporate Hedging: Evidence on the Impact of the FASB's Changes to the Hedge Accounting Model </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Covered Bond Market Research</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Creating a Data Analysis Case</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Cross-Sectional Analysis of Economic Freedom, Rule of Law, and World Values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Cybersecurity Education</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Data Collection for CEO Medical Leave Announcements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Data Preparation for Structure Equation Model for attitude toward statistics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Demography, Data, etc.</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Do the Eight Key Questions Promote Postconventional Reasoning? Survey of Practices of Accounting Researchers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Economic Freedom and Unemployment Since the Great Recession</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Economic History</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Economic integration and socio-economic indicators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Effects of International Trade on Socio-economic Indicators within Developing Countries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Ethical character, ethical training, and ethical decision-making: How do individual characteristics and training interventions jointly predict ethical behavior?</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Evaluating Teaching: Student vs. Faculty Perspectives in a College of Business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Expat entrepreneurs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Experiential Learning for Advanced Predictive Analytics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Experiential Learning in the Hart School</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Exploring disability in a professional sport setting through self-presentation: The case of </a:t>
            </a:r>
            <a:r>
              <a:rPr lang="en-US" sz="1799" dirty="0" err="1">
                <a:latin typeface="Calibri" panose="020F0502020204030204" pitchFamily="34" charset="0"/>
                <a:ea typeface="Calibri" panose="020F0502020204030204" pitchFamily="34" charset="0"/>
                <a:cs typeface="Times New Roman" panose="02020603050405020304" pitchFamily="18" charset="0"/>
              </a:rPr>
              <a:t>Shaquem</a:t>
            </a:r>
            <a:r>
              <a:rPr lang="en-US" sz="1799" dirty="0">
                <a:latin typeface="Calibri" panose="020F0502020204030204" pitchFamily="34" charset="0"/>
                <a:ea typeface="Calibri" panose="020F0502020204030204" pitchFamily="34" charset="0"/>
                <a:cs typeface="Times New Roman" panose="02020603050405020304" pitchFamily="18" charset="0"/>
              </a:rPr>
              <a:t> Griffin</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Finding the Soul of Classical Liberalism</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Forecasts of key macroeconomic indicators for the OECD countries: A pseudo-real time series database</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Gender and Entrepreneurial Orientation</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High Impact Practices in Hospitality Curriculum Development </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HTML Widgets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IDEA Data Analytics Case Study</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International trade in both goods and services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K2M Business Case</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Marketers’ Use of Content Marketing</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Marketing Data Archive Project</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Mary Washington ED</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Mixed methods study of gender based discrimination in media coverage of athletes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Mock Interviews in the Classroom</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Modeling measures of information asymmetry as in </a:t>
            </a:r>
            <a:r>
              <a:rPr lang="en-US" sz="1799" dirty="0" err="1">
                <a:latin typeface="Calibri" panose="020F0502020204030204" pitchFamily="34" charset="0"/>
                <a:ea typeface="Calibri" panose="020F0502020204030204" pitchFamily="34" charset="0"/>
                <a:cs typeface="Times New Roman" panose="02020603050405020304" pitchFamily="18" charset="0"/>
              </a:rPr>
              <a:t>Odders</a:t>
            </a:r>
            <a:r>
              <a:rPr lang="en-US" sz="1799" dirty="0">
                <a:latin typeface="Calibri" panose="020F0502020204030204" pitchFamily="34" charset="0"/>
                <a:ea typeface="Calibri" panose="020F0502020204030204" pitchFamily="34" charset="0"/>
                <a:cs typeface="Times New Roman" panose="02020603050405020304" pitchFamily="18" charset="0"/>
              </a:rPr>
              <a:t>-White (2008) and Duarte (2015)</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Modeling the implementation of VAT tax system in the United States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Modeling the M score measure of earning manipulation as in </a:t>
            </a:r>
            <a:r>
              <a:rPr lang="en-US" sz="1799" dirty="0" err="1">
                <a:latin typeface="Calibri" panose="020F0502020204030204" pitchFamily="34" charset="0"/>
                <a:ea typeface="Calibri" panose="020F0502020204030204" pitchFamily="34" charset="0"/>
                <a:cs typeface="Times New Roman" panose="02020603050405020304" pitchFamily="18" charset="0"/>
              </a:rPr>
              <a:t>Beneish</a:t>
            </a:r>
            <a:r>
              <a:rPr lang="en-US" sz="1799" dirty="0">
                <a:latin typeface="Calibri" panose="020F0502020204030204" pitchFamily="34" charset="0"/>
                <a:ea typeface="Calibri" panose="020F0502020204030204" pitchFamily="34" charset="0"/>
                <a:cs typeface="Times New Roman" panose="02020603050405020304" pitchFamily="18" charset="0"/>
              </a:rPr>
              <a:t> (2003).</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Moving out of the dorms: should I buy or rent?</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Multi-National Newspaper Media Coverage During the Olympics:  Representation and Stereotyping of Female Athletes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Offensive Cybersecurity</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Optimal Diversity in Business Schools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Personalization and privacy on ATOA</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Preparing to Conduct Personal Selling Ethics Survey Research</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Proactive scheduling for outpatient clinics </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Public Utility Legislative Uncertainty</a:t>
            </a:r>
          </a:p>
          <a:p>
            <a:pPr>
              <a:lnSpc>
                <a:spcPct val="107000"/>
              </a:lnSpc>
              <a:spcAft>
                <a:spcPts val="800"/>
              </a:spcAft>
            </a:pPr>
            <a:r>
              <a:rPr lang="en-US" sz="1799" dirty="0" err="1">
                <a:latin typeface="Calibri" panose="020F0502020204030204" pitchFamily="34" charset="0"/>
                <a:ea typeface="Calibri" panose="020F0502020204030204" pitchFamily="34" charset="0"/>
                <a:cs typeface="Times New Roman" panose="02020603050405020304" pitchFamily="18" charset="0"/>
              </a:rPr>
              <a:t>RateMyProfessors</a:t>
            </a:r>
            <a:r>
              <a:rPr lang="en-US" sz="1799" dirty="0">
                <a:latin typeface="Calibri" panose="020F0502020204030204" pitchFamily="34" charset="0"/>
                <a:ea typeface="Calibri" panose="020F0502020204030204" pitchFamily="34" charset="0"/>
                <a:cs typeface="Times New Roman" panose="02020603050405020304" pitchFamily="18" charset="0"/>
              </a:rPr>
              <a:t> analysis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Regulatory Fit on Various Scenarios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Regulatory Uncertainty in US Power Markets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Relational &amp; </a:t>
            </a:r>
            <a:r>
              <a:rPr lang="en-US" sz="1799" dirty="0" err="1">
                <a:latin typeface="Calibri" panose="020F0502020204030204" pitchFamily="34" charset="0"/>
                <a:ea typeface="Calibri" panose="020F0502020204030204" pitchFamily="34" charset="0"/>
                <a:cs typeface="Times New Roman" panose="02020603050405020304" pitchFamily="18" charset="0"/>
              </a:rPr>
              <a:t>Schemaless</a:t>
            </a:r>
            <a:r>
              <a:rPr lang="en-US" sz="1799" dirty="0">
                <a:latin typeface="Calibri" panose="020F0502020204030204" pitchFamily="34" charset="0"/>
                <a:ea typeface="Calibri" panose="020F0502020204030204" pitchFamily="34" charset="0"/>
                <a:cs typeface="Times New Roman" panose="02020603050405020304" pitchFamily="18" charset="0"/>
              </a:rPr>
              <a:t> Database</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Re-Thinking Debt Burden: Going with the Flow</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Rethinking Divergent Thinking</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Risk, Liquidity, and Corporate Social Responsibility</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Self-Confidence and It's Impact on Sport Performance</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Servant Leadership and Food Safety Practices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Shell Companies and Reverse Merger Activities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Shot Selection and Strategy in the NBA</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Skinny Pop Case Study and IPO Data Collection</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Socioeconomic Analysis of Developing Countries </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Statistical Correlation and Significance in the NBA</a:t>
            </a:r>
          </a:p>
          <a:p>
            <a:pPr>
              <a:lnSpc>
                <a:spcPct val="107000"/>
              </a:lnSpc>
              <a:spcAft>
                <a:spcPts val="800"/>
              </a:spcAft>
            </a:pPr>
            <a:r>
              <a:rPr lang="en-US" sz="1799" dirty="0" err="1">
                <a:latin typeface="Calibri" panose="020F0502020204030204" pitchFamily="34" charset="0"/>
                <a:ea typeface="Calibri" panose="020F0502020204030204" pitchFamily="34" charset="0"/>
                <a:cs typeface="Times New Roman" panose="02020603050405020304" pitchFamily="18" charset="0"/>
              </a:rPr>
              <a:t>Storytellings</a:t>
            </a:r>
            <a:r>
              <a:rPr lang="en-US" sz="1799" dirty="0">
                <a:latin typeface="Calibri" panose="020F0502020204030204" pitchFamily="34" charset="0"/>
                <a:ea typeface="Calibri" panose="020F0502020204030204" pitchFamily="34" charset="0"/>
                <a:cs typeface="Times New Roman" panose="02020603050405020304" pitchFamily="18" charset="0"/>
              </a:rPr>
              <a:t> Impact on GoFundMe Donations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Student vs. Faculty Perspectives on Quality Instruction</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Study of Gaming on Risk Attitudes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Survey of Attitudes toward Online Advertising</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Text Analytics with WordNet for Curriculum Design</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The Decline of Shopping Mall Popularity in the United States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The Financial Impact of Marketing</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The Impact of Charter Expansion on Private and Home-School Enrollment: An Arizona Case Study</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The Information Environment in Mergers and Acquisitions: Does Search Volume Indicate Quality and Outcome?</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The Marketing of Ethics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The relationship of gender on work outcomes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The Social Benefits of Economic Integration</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Traditional Celebrities versus Social Celebrities and YouTube Success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Understanding and Preventing Medicaid and Medicare Fraud and Abuse</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Unintended Consequences of Helping</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Usability Testing of the James Madison University Library Subject Guides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Web Re-design</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Women and Entrepreneurism</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Worker Well-Being in Social Enterprises and in Non-Social Enterprises</a:t>
            </a:r>
          </a:p>
          <a:p>
            <a:pPr>
              <a:lnSpc>
                <a:spcPct val="107000"/>
              </a:lnSpc>
              <a:spcAft>
                <a:spcPts val="800"/>
              </a:spcAft>
            </a:pPr>
            <a:r>
              <a:rPr lang="en-US" sz="1799" dirty="0">
                <a:latin typeface="Calibri" panose="020F0502020204030204" pitchFamily="34" charset="0"/>
                <a:ea typeface="Calibri" panose="020F0502020204030204" pitchFamily="34" charset="0"/>
                <a:cs typeface="Times New Roman" panose="02020603050405020304" pitchFamily="18" charset="0"/>
              </a:rPr>
              <a:t>Worldviews and Economic Preferences</a:t>
            </a:r>
          </a:p>
        </p:txBody>
      </p:sp>
      <p:sp>
        <p:nvSpPr>
          <p:cNvPr id="3" name="TextBox 2">
            <a:extLst>
              <a:ext uri="{FF2B5EF4-FFF2-40B4-BE49-F238E27FC236}">
                <a16:creationId xmlns:a16="http://schemas.microsoft.com/office/drawing/2014/main" id="{0C53E974-BFAB-4D24-AAF2-4E50F33A055F}"/>
              </a:ext>
            </a:extLst>
          </p:cNvPr>
          <p:cNvSpPr txBox="1"/>
          <p:nvPr/>
        </p:nvSpPr>
        <p:spPr>
          <a:xfrm>
            <a:off x="1030245" y="610335"/>
            <a:ext cx="10142844" cy="1200016"/>
          </a:xfrm>
          <a:prstGeom prst="rect">
            <a:avLst/>
          </a:prstGeom>
          <a:noFill/>
        </p:spPr>
        <p:txBody>
          <a:bodyPr wrap="square" rtlCol="0">
            <a:spAutoFit/>
          </a:bodyPr>
          <a:lstStyle/>
          <a:p>
            <a:pPr algn="ctr"/>
            <a:r>
              <a:rPr lang="en-US" sz="7198" b="1" dirty="0"/>
              <a:t>Project Titles to Date</a:t>
            </a:r>
          </a:p>
        </p:txBody>
      </p:sp>
    </p:spTree>
    <p:extLst>
      <p:ext uri="{BB962C8B-B14F-4D97-AF65-F5344CB8AC3E}">
        <p14:creationId xmlns:p14="http://schemas.microsoft.com/office/powerpoint/2010/main" val="92095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4000"/>
                                        <p:tgtEl>
                                          <p:spTgt spid="3"/>
                                        </p:tgtEl>
                                      </p:cBhvr>
                                    </p:animEffect>
                                    <p:set>
                                      <p:cBhvr>
                                        <p:cTn id="7" dur="1" fill="hold">
                                          <p:stCondLst>
                                            <p:cond delay="3999"/>
                                          </p:stCondLst>
                                        </p:cTn>
                                        <p:tgtEl>
                                          <p:spTgt spid="3"/>
                                        </p:tgtEl>
                                        <p:attrNameLst>
                                          <p:attrName>style.visibility</p:attrName>
                                        </p:attrNameLst>
                                      </p:cBhvr>
                                      <p:to>
                                        <p:strVal val="hidden"/>
                                      </p:to>
                                    </p:set>
                                  </p:childTnLst>
                                </p:cTn>
                              </p:par>
                              <p:par>
                                <p:cTn id="8" presetID="0" presetClass="path" presetSubtype="0" accel="56000" decel="44000" fill="hold" grpId="0" nodeType="withEffect">
                                  <p:stCondLst>
                                    <p:cond delay="0"/>
                                  </p:stCondLst>
                                  <p:childTnLst>
                                    <p:animMotion origin="layout" path="M 0.00013 -0.25186 L -0.01485 -7.06505 " pathEditMode="relative" rAng="0" ptsTypes="AA">
                                      <p:cBhvr>
                                        <p:cTn id="9" dur="70000" fill="hold"/>
                                        <p:tgtEl>
                                          <p:spTgt spid="2"/>
                                        </p:tgtEl>
                                        <p:attrNameLst>
                                          <p:attrName>ppt_x</p:attrName>
                                          <p:attrName>ppt_y</p:attrName>
                                        </p:attrNameLst>
                                      </p:cBhvr>
                                      <p:rCtr x="-755" y="-340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p:nvSpPr>
          <p:cNvPr id="157" name="Rectangle 156">
            <a:extLst>
              <a:ext uri="{FF2B5EF4-FFF2-40B4-BE49-F238E27FC236}">
                <a16:creationId xmlns:a16="http://schemas.microsoft.com/office/drawing/2014/main" id="{A62D483D-09D7-48C0-A931-9A81BE028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9" name="Straight Connector 158">
            <a:extLst>
              <a:ext uri="{FF2B5EF4-FFF2-40B4-BE49-F238E27FC236}">
                <a16:creationId xmlns:a16="http://schemas.microsoft.com/office/drawing/2014/main" id="{E929CC9D-81AB-4810-A406-71A29FDF07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4657"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61" name="Rectangle 160">
            <a:extLst>
              <a:ext uri="{FF2B5EF4-FFF2-40B4-BE49-F238E27FC236}">
                <a16:creationId xmlns:a16="http://schemas.microsoft.com/office/drawing/2014/main" id="{CE3656CE-0390-469A-82E1-53AC9BD57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551"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713F9F3E-5CA9-4C8C-8BD0-5B9035252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6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Shape 109"/>
          <p:cNvSpPr txBox="1">
            <a:spLocks noGrp="1"/>
          </p:cNvSpPr>
          <p:nvPr>
            <p:ph type="title"/>
          </p:nvPr>
        </p:nvSpPr>
        <p:spPr>
          <a:xfrm>
            <a:off x="634110" y="640080"/>
            <a:ext cx="6263657" cy="3034857"/>
          </a:xfrm>
        </p:spPr>
        <p:txBody>
          <a:bodyPr vert="horz" lIns="91440" tIns="45720" rIns="91440" bIns="45720" rtlCol="0" anchor="b">
            <a:normAutofit/>
          </a:bodyPr>
          <a:lstStyle/>
          <a:p>
            <a:pPr defTabSz="914400"/>
            <a:r>
              <a:rPr lang="en-US" sz="5000">
                <a:solidFill>
                  <a:srgbClr val="FFFFFF"/>
                </a:solidFill>
                <a:sym typeface="Cantarell"/>
              </a:rPr>
              <a:t>Honors - UNDERSTANDING EXPECTATIONS</a:t>
            </a:r>
          </a:p>
        </p:txBody>
      </p:sp>
      <p:pic>
        <p:nvPicPr>
          <p:cNvPr id="2" name="Picture 1">
            <a:extLst>
              <a:ext uri="{FF2B5EF4-FFF2-40B4-BE49-F238E27FC236}">
                <a16:creationId xmlns:a16="http://schemas.microsoft.com/office/drawing/2014/main" id="{EFDF8F32-1FB3-B244-8B6F-EF43E04D42F8}"/>
              </a:ext>
            </a:extLst>
          </p:cNvPr>
          <p:cNvPicPr>
            <a:picLocks noChangeAspect="1"/>
          </p:cNvPicPr>
          <p:nvPr/>
        </p:nvPicPr>
        <p:blipFill>
          <a:blip r:embed="rId3"/>
          <a:stretch>
            <a:fillRect/>
          </a:stretch>
        </p:blipFill>
        <p:spPr>
          <a:xfrm>
            <a:off x="7962748" y="657365"/>
            <a:ext cx="3738298" cy="1504664"/>
          </a:xfrm>
          <a:prstGeom prst="rect">
            <a:avLst/>
          </a:prstGeom>
        </p:spPr>
      </p:pic>
      <p:cxnSp>
        <p:nvCxnSpPr>
          <p:cNvPr id="165" name="Straight Connector 164">
            <a:extLst>
              <a:ext uri="{FF2B5EF4-FFF2-40B4-BE49-F238E27FC236}">
                <a16:creationId xmlns:a16="http://schemas.microsoft.com/office/drawing/2014/main" id="{86631533-C7BC-4C65-8618-4ED31C5F25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474" y="3765314"/>
            <a:ext cx="594205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5772A26-B827-456D-8E52-FA142B25D1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2748" y="2845929"/>
            <a:ext cx="3738298" cy="1149527"/>
          </a:xfrm>
          <a:prstGeom prst="rect">
            <a:avLst/>
          </a:prstGeom>
        </p:spPr>
      </p:pic>
      <p:pic>
        <p:nvPicPr>
          <p:cNvPr id="6" name="Picture 5">
            <a:extLst>
              <a:ext uri="{FF2B5EF4-FFF2-40B4-BE49-F238E27FC236}">
                <a16:creationId xmlns:a16="http://schemas.microsoft.com/office/drawing/2014/main" id="{56F49EE4-193D-4C81-8B49-7257C19E53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4163" y="4506625"/>
            <a:ext cx="2857342" cy="1850129"/>
          </a:xfrm>
          <a:prstGeom prst="rect">
            <a:avLst/>
          </a:prstGeom>
        </p:spPr>
      </p:pic>
    </p:spTree>
    <p:extLst>
      <p:ext uri="{BB962C8B-B14F-4D97-AF65-F5344CB8AC3E}">
        <p14:creationId xmlns:p14="http://schemas.microsoft.com/office/powerpoint/2010/main" val="1919119804"/>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p:txBody>
          <a:bodyPr/>
          <a:lstStyle/>
          <a:p>
            <a:r>
              <a:rPr lang="en-US">
                <a:sym typeface="Cantarell"/>
              </a:rPr>
              <a:t>COMPLETING THE HONORS PROJECT</a:t>
            </a:r>
          </a:p>
        </p:txBody>
      </p:sp>
      <p:sp>
        <p:nvSpPr>
          <p:cNvPr id="115" name="Shape 115"/>
          <p:cNvSpPr txBox="1">
            <a:spLocks noGrp="1"/>
          </p:cNvSpPr>
          <p:nvPr>
            <p:ph idx="1"/>
          </p:nvPr>
        </p:nvSpPr>
        <p:spPr/>
        <p:txBody>
          <a:bodyPr>
            <a:normAutofit/>
          </a:bodyPr>
          <a:lstStyle/>
          <a:p>
            <a:r>
              <a:rPr lang="en-US" sz="3200">
                <a:sym typeface="Cantarell"/>
              </a:rPr>
              <a:t>Expectations</a:t>
            </a:r>
          </a:p>
          <a:p>
            <a:pPr lvl="1"/>
            <a:r>
              <a:rPr lang="en-US" sz="2800" dirty="0">
                <a:sym typeface="Cantarell"/>
              </a:rPr>
              <a:t>Who should be my adviser or readers?</a:t>
            </a:r>
          </a:p>
          <a:p>
            <a:pPr lvl="1"/>
            <a:r>
              <a:rPr lang="en-US" sz="2800" dirty="0">
                <a:sym typeface="Cantarell"/>
              </a:rPr>
              <a:t>What are you interested in? What should it look like?</a:t>
            </a:r>
          </a:p>
          <a:p>
            <a:pPr lvl="1"/>
            <a:r>
              <a:rPr lang="en-US" sz="2800" dirty="0">
                <a:sym typeface="Cantarell"/>
              </a:rPr>
              <a:t>Why do the project?</a:t>
            </a:r>
          </a:p>
          <a:p>
            <a:pPr lvl="1"/>
            <a:r>
              <a:rPr lang="en-US" sz="2800" dirty="0">
                <a:sym typeface="Cantarell"/>
              </a:rPr>
              <a:t>How do you start the project?</a:t>
            </a:r>
          </a:p>
          <a:p>
            <a:pPr lvl="1"/>
            <a:r>
              <a:rPr lang="en-US" sz="2800" dirty="0">
                <a:sym typeface="Cantarell"/>
              </a:rPr>
              <a:t>When do I start?</a:t>
            </a:r>
          </a:p>
          <a:p>
            <a:pPr lvl="1"/>
            <a:endParaRPr lang="en-US" sz="2800" dirty="0">
              <a:sym typeface="Cantarell"/>
            </a:endParaRPr>
          </a:p>
        </p:txBody>
      </p:sp>
    </p:spTree>
    <p:extLst>
      <p:ext uri="{BB962C8B-B14F-4D97-AF65-F5344CB8AC3E}">
        <p14:creationId xmlns:p14="http://schemas.microsoft.com/office/powerpoint/2010/main" val="135629054"/>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p:txBody>
          <a:bodyPr/>
          <a:lstStyle/>
          <a:p>
            <a:r>
              <a:rPr lang="en-US" dirty="0">
                <a:sym typeface="Cantarell"/>
              </a:rPr>
              <a:t>PROJECTS 2009-2018</a:t>
            </a:r>
          </a:p>
        </p:txBody>
      </p:sp>
      <p:sp>
        <p:nvSpPr>
          <p:cNvPr id="128" name="Shape 128"/>
          <p:cNvSpPr txBox="1">
            <a:spLocks noGrp="1"/>
          </p:cNvSpPr>
          <p:nvPr>
            <p:ph idx="1"/>
          </p:nvPr>
        </p:nvSpPr>
        <p:spPr>
          <a:xfrm>
            <a:off x="1522414" y="1905000"/>
            <a:ext cx="9829798" cy="4495800"/>
          </a:xfrm>
        </p:spPr>
        <p:txBody>
          <a:bodyPr>
            <a:normAutofit fontScale="55000" lnSpcReduction="20000"/>
          </a:bodyPr>
          <a:lstStyle/>
          <a:p>
            <a:pPr marL="0" indent="0">
              <a:buNone/>
            </a:pPr>
            <a:r>
              <a:rPr lang="en-US" b="1" u="sng" dirty="0">
                <a:sym typeface="Cantarell"/>
              </a:rPr>
              <a:t>Accounting</a:t>
            </a:r>
          </a:p>
          <a:p>
            <a:r>
              <a:rPr lang="en-US" dirty="0">
                <a:sym typeface="Cantarell"/>
              </a:rPr>
              <a:t>Luke Catania. 2018. Frank J. Wilson: The Father of Forensic Accounting (</a:t>
            </a:r>
            <a:r>
              <a:rPr lang="en-US" dirty="0" err="1">
                <a:sym typeface="Cantarell"/>
              </a:rPr>
              <a:t>Louwers</a:t>
            </a:r>
            <a:r>
              <a:rPr lang="en-US" dirty="0">
                <a:sym typeface="Cantarell"/>
              </a:rPr>
              <a:t>)</a:t>
            </a:r>
          </a:p>
          <a:p>
            <a:r>
              <a:rPr lang="en-US" dirty="0">
                <a:sym typeface="Cantarell"/>
              </a:rPr>
              <a:t>Samantha McAnallen. 2018. The role of leadership in student organizations (Betancourt)</a:t>
            </a:r>
          </a:p>
          <a:p>
            <a:r>
              <a:rPr lang="en-US" dirty="0">
                <a:sym typeface="Cantarell"/>
              </a:rPr>
              <a:t>Caitlin Larrick and Laura R. Salt. 2018. Peer assisted study sessions for financial accounting (Shifflett)</a:t>
            </a:r>
          </a:p>
          <a:p>
            <a:r>
              <a:rPr lang="en-US" dirty="0">
                <a:sym typeface="Cantarell"/>
              </a:rPr>
              <a:t>Maria Jones. 2017. The Expanded Auditor’s Report: A Case Study from the United Kingdom (Betancourt)</a:t>
            </a:r>
          </a:p>
          <a:p>
            <a:r>
              <a:rPr lang="en-US" dirty="0">
                <a:sym typeface="Cantarell"/>
              </a:rPr>
              <a:t>Jing </a:t>
            </a:r>
            <a:r>
              <a:rPr lang="en-US" dirty="0" err="1">
                <a:sym typeface="Cantarell"/>
              </a:rPr>
              <a:t>Jing</a:t>
            </a:r>
            <a:r>
              <a:rPr lang="en-US" dirty="0">
                <a:sym typeface="Cantarell"/>
              </a:rPr>
              <a:t> </a:t>
            </a:r>
            <a:r>
              <a:rPr lang="en-US" dirty="0" err="1">
                <a:sym typeface="Cantarell"/>
              </a:rPr>
              <a:t>Jin</a:t>
            </a:r>
            <a:r>
              <a:rPr lang="en-US" dirty="0">
                <a:sym typeface="Cantarell"/>
              </a:rPr>
              <a:t> 2015. Cybersecurity Disclosure Effectiveness on Public Companies (</a:t>
            </a:r>
            <a:r>
              <a:rPr lang="en-US" dirty="0" err="1">
                <a:sym typeface="Cantarell"/>
              </a:rPr>
              <a:t>Cereola</a:t>
            </a:r>
            <a:r>
              <a:rPr lang="en-US" dirty="0">
                <a:sym typeface="Cantarell"/>
              </a:rPr>
              <a:t>) </a:t>
            </a:r>
          </a:p>
          <a:p>
            <a:r>
              <a:rPr lang="en-US" dirty="0">
                <a:sym typeface="Cantarell"/>
              </a:rPr>
              <a:t>Taylor Selby. 2013. The Threat Financing Cycle (</a:t>
            </a:r>
            <a:r>
              <a:rPr lang="en-US" dirty="0" err="1">
                <a:sym typeface="Cantarell"/>
              </a:rPr>
              <a:t>Louwers</a:t>
            </a:r>
            <a:r>
              <a:rPr lang="en-US" dirty="0">
                <a:sym typeface="Cantarell"/>
              </a:rPr>
              <a:t>)</a:t>
            </a:r>
          </a:p>
          <a:p>
            <a:r>
              <a:rPr lang="en-US" dirty="0">
                <a:sym typeface="Cantarell"/>
              </a:rPr>
              <a:t>Amanda </a:t>
            </a:r>
            <a:r>
              <a:rPr lang="en-US" dirty="0" err="1">
                <a:sym typeface="Cantarell"/>
              </a:rPr>
              <a:t>Cybulski</a:t>
            </a:r>
            <a:r>
              <a:rPr lang="en-US" dirty="0">
                <a:sym typeface="Cantarell"/>
              </a:rPr>
              <a:t>. 2010. A Study in the Complexity of Tax Law in the United States since the Codification of the 1986 Tax Code. (Nichols) </a:t>
            </a:r>
          </a:p>
          <a:p>
            <a:pPr marL="0" indent="0">
              <a:buNone/>
            </a:pPr>
            <a:r>
              <a:rPr lang="en-US" b="1" u="sng" dirty="0">
                <a:sym typeface="Cantarell"/>
              </a:rPr>
              <a:t>CIS</a:t>
            </a:r>
          </a:p>
          <a:p>
            <a:r>
              <a:rPr lang="en-US" dirty="0"/>
              <a:t>Devin Boehmer and Sarah Boelsche. (Diener)</a:t>
            </a:r>
          </a:p>
          <a:p>
            <a:r>
              <a:rPr lang="en-US" dirty="0">
                <a:sym typeface="Cantarell"/>
              </a:rPr>
              <a:t>Allison Zeppuhar. 2017. </a:t>
            </a:r>
            <a:r>
              <a:rPr lang="en-US" dirty="0" err="1">
                <a:sym typeface="Cantarell"/>
              </a:rPr>
              <a:t>Zeppy</a:t>
            </a:r>
            <a:r>
              <a:rPr lang="en-US" dirty="0">
                <a:sym typeface="Cantarell"/>
              </a:rPr>
              <a:t> Low Calorie Alcoholic Beverages Business Plan. (Lending)</a:t>
            </a:r>
          </a:p>
          <a:p>
            <a:r>
              <a:rPr lang="en-US" dirty="0" err="1">
                <a:sym typeface="Cantarell"/>
              </a:rPr>
              <a:t>Oluwasina</a:t>
            </a:r>
            <a:r>
              <a:rPr lang="en-US" dirty="0">
                <a:sym typeface="Cantarell"/>
              </a:rPr>
              <a:t> Joseph-</a:t>
            </a:r>
            <a:r>
              <a:rPr lang="en-US" dirty="0" err="1">
                <a:sym typeface="Cantarell"/>
              </a:rPr>
              <a:t>Ojeniyi</a:t>
            </a:r>
            <a:r>
              <a:rPr lang="en-US" dirty="0">
                <a:sym typeface="Cantarell"/>
              </a:rPr>
              <a:t>. 2013. The Proficient I.T. Consultant:  A Study of the Professional. (Dillon)</a:t>
            </a:r>
          </a:p>
          <a:p>
            <a:r>
              <a:rPr lang="en-US" dirty="0">
                <a:sym typeface="Cantarell"/>
              </a:rPr>
              <a:t>Fiona Colquhoun. 2012. Alternative-Text Conversion Case Study. (May)</a:t>
            </a:r>
          </a:p>
          <a:p>
            <a:r>
              <a:rPr lang="en-US" dirty="0">
                <a:sym typeface="Cantarell"/>
              </a:rPr>
              <a:t>Christine Smith. 2009. Applications of Machine Learning  Techniques on Intrusion Detection Systems. (</a:t>
            </a:r>
            <a:r>
              <a:rPr lang="en-US" dirty="0" err="1">
                <a:sym typeface="Cantarell"/>
              </a:rPr>
              <a:t>Kruck</a:t>
            </a:r>
            <a:r>
              <a:rPr lang="en-US" dirty="0">
                <a:sym typeface="Cantarell"/>
              </a:rPr>
              <a:t>)</a:t>
            </a:r>
          </a:p>
        </p:txBody>
      </p:sp>
    </p:spTree>
    <p:extLst>
      <p:ext uri="{BB962C8B-B14F-4D97-AF65-F5344CB8AC3E}">
        <p14:creationId xmlns:p14="http://schemas.microsoft.com/office/powerpoint/2010/main" val="2590967497"/>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p:txBody>
          <a:bodyPr/>
          <a:lstStyle/>
          <a:p>
            <a:r>
              <a:rPr lang="en-US" dirty="0">
                <a:sym typeface="Cantarell"/>
              </a:rPr>
              <a:t>PROJECTS 2009-2018</a:t>
            </a:r>
          </a:p>
        </p:txBody>
      </p:sp>
      <p:sp>
        <p:nvSpPr>
          <p:cNvPr id="134" name="Shape 134"/>
          <p:cNvSpPr txBox="1">
            <a:spLocks noGrp="1"/>
          </p:cNvSpPr>
          <p:nvPr>
            <p:ph idx="1"/>
          </p:nvPr>
        </p:nvSpPr>
        <p:spPr/>
        <p:txBody>
          <a:bodyPr>
            <a:normAutofit fontScale="55000" lnSpcReduction="20000"/>
          </a:bodyPr>
          <a:lstStyle/>
          <a:p>
            <a:pPr marL="0" indent="0">
              <a:buNone/>
            </a:pPr>
            <a:r>
              <a:rPr lang="en-US" b="1" u="sng" dirty="0">
                <a:sym typeface="Cantarell"/>
              </a:rPr>
              <a:t>Economics</a:t>
            </a:r>
          </a:p>
          <a:p>
            <a:r>
              <a:rPr lang="en-US" dirty="0">
                <a:sym typeface="Cantarell"/>
              </a:rPr>
              <a:t>Christopher D. Ashley. 2017. The Student Role in Catalyzing an Innovation Movement in Higher Education, Christopher D. Ashley (Interdisciplinary Honors with Dominic Swayne in Military Science)</a:t>
            </a:r>
          </a:p>
          <a:p>
            <a:r>
              <a:rPr lang="en-US" dirty="0">
                <a:sym typeface="Cantarell"/>
              </a:rPr>
              <a:t>Keith </a:t>
            </a:r>
            <a:r>
              <a:rPr lang="en-US" dirty="0" err="1">
                <a:sym typeface="Cantarell"/>
              </a:rPr>
              <a:t>Pendergrast</a:t>
            </a:r>
            <a:r>
              <a:rPr lang="en-US" dirty="0">
                <a:sym typeface="Cantarell"/>
              </a:rPr>
              <a:t>. 2016. The Impact of Market Perception on Sovereign Default Risk in the European Union. (Bhatt)</a:t>
            </a:r>
          </a:p>
          <a:p>
            <a:r>
              <a:rPr lang="en-US" dirty="0">
                <a:sym typeface="Cantarell"/>
              </a:rPr>
              <a:t>Jasmine </a:t>
            </a:r>
            <a:r>
              <a:rPr lang="en-US" dirty="0" err="1">
                <a:sym typeface="Cantarell"/>
              </a:rPr>
              <a:t>Grindle</a:t>
            </a:r>
            <a:r>
              <a:rPr lang="en-US" dirty="0">
                <a:sym typeface="Cantarell"/>
              </a:rPr>
              <a:t>. 2016. </a:t>
            </a:r>
            <a:r>
              <a:rPr lang="en-US" dirty="0" err="1">
                <a:sym typeface="Cantarell"/>
              </a:rPr>
              <a:t>Όλ</a:t>
            </a:r>
            <a:r>
              <a:rPr lang="en-US" dirty="0">
                <a:sym typeface="Cantarell"/>
              </a:rPr>
              <a:t>α </a:t>
            </a:r>
            <a:r>
              <a:rPr lang="en-US" dirty="0" err="1">
                <a:sym typeface="Cantarell"/>
              </a:rPr>
              <a:t>κ</a:t>
            </a:r>
            <a:r>
              <a:rPr lang="en-US" dirty="0">
                <a:sym typeface="Cantarell"/>
              </a:rPr>
              <a:t>α</a:t>
            </a:r>
            <a:r>
              <a:rPr lang="en-US" dirty="0" err="1">
                <a:sym typeface="Cantarell"/>
              </a:rPr>
              <a:t>λά</a:t>
            </a:r>
            <a:r>
              <a:rPr lang="en-US" dirty="0">
                <a:sym typeface="Cantarell"/>
              </a:rPr>
              <a:t> (All is Fine): Greece and its Denial of Economic and Financial Negligence. (Elwood)</a:t>
            </a:r>
          </a:p>
          <a:p>
            <a:r>
              <a:rPr lang="en-US" dirty="0">
                <a:sym typeface="Cantarell"/>
              </a:rPr>
              <a:t>Eleanor Jordan. 2015. Critical Analysis of the Confounding of Clinical Trials. (Grant)</a:t>
            </a:r>
          </a:p>
          <a:p>
            <a:r>
              <a:rPr lang="en-US" dirty="0">
                <a:sym typeface="Cantarell"/>
              </a:rPr>
              <a:t>Laura Stanley. 2013. The Impact of Offsetting Student Behavior on Innovations in Teaching Effectiveness. (Wood)</a:t>
            </a:r>
          </a:p>
          <a:p>
            <a:r>
              <a:rPr lang="en-US" dirty="0">
                <a:sym typeface="Cantarell"/>
              </a:rPr>
              <a:t>Anna </a:t>
            </a:r>
            <a:r>
              <a:rPr lang="en-US" dirty="0" err="1">
                <a:sym typeface="Cantarell"/>
              </a:rPr>
              <a:t>Faria</a:t>
            </a:r>
            <a:r>
              <a:rPr lang="en-US" dirty="0">
                <a:sym typeface="Cantarell"/>
              </a:rPr>
              <a:t>. 2012. Bittersweet Development: The Role of Sugar and Coffee in Brazilian Economic Growth. (</a:t>
            </a:r>
            <a:r>
              <a:rPr lang="en-US" dirty="0" err="1">
                <a:sym typeface="Cantarell"/>
              </a:rPr>
              <a:t>Subrick</a:t>
            </a:r>
            <a:r>
              <a:rPr lang="en-US" dirty="0">
                <a:sym typeface="Cantarell"/>
              </a:rPr>
              <a:t>)</a:t>
            </a:r>
          </a:p>
          <a:p>
            <a:r>
              <a:rPr lang="en-US" dirty="0" err="1">
                <a:sym typeface="Cantarell"/>
              </a:rPr>
              <a:t>Jeno</a:t>
            </a:r>
            <a:r>
              <a:rPr lang="en-US" dirty="0">
                <a:sym typeface="Cantarell"/>
              </a:rPr>
              <a:t> Pizarro. 2012. The Prospect of Transforming Blight: New Urban Redevelopment in the Shaw-U Street Neighborhood of Washington D.C. (Swartz-Political Science)</a:t>
            </a:r>
          </a:p>
          <a:p>
            <a:r>
              <a:rPr lang="en-US" dirty="0">
                <a:sym typeface="Cantarell"/>
              </a:rPr>
              <a:t>David </a:t>
            </a:r>
            <a:r>
              <a:rPr lang="en-US" dirty="0" err="1">
                <a:sym typeface="Cantarell"/>
              </a:rPr>
              <a:t>Botello</a:t>
            </a:r>
            <a:r>
              <a:rPr lang="en-US" dirty="0">
                <a:sym typeface="Cantarell"/>
              </a:rPr>
              <a:t>. 2012. A Discussion of the Subprime Mortgage Meltdown and Systemic Amplification. (Fields)</a:t>
            </a:r>
          </a:p>
          <a:p>
            <a:r>
              <a:rPr lang="en-US" dirty="0">
                <a:sym typeface="Cantarell"/>
              </a:rPr>
              <a:t>Christopher Gibson. 2009. Willingness to Pay and Consumer Voluntary Price Discrimination: The Case of Online Music. (Wood)</a:t>
            </a:r>
          </a:p>
          <a:p>
            <a:pPr marL="0" indent="0">
              <a:buNone/>
            </a:pPr>
            <a:r>
              <a:rPr lang="en-US" b="1" u="sng" dirty="0">
                <a:sym typeface="Cantarell"/>
              </a:rPr>
              <a:t>International Business</a:t>
            </a:r>
          </a:p>
          <a:p>
            <a:r>
              <a:rPr lang="en-US" dirty="0" err="1">
                <a:sym typeface="Cantarell"/>
              </a:rPr>
              <a:t>Armun</a:t>
            </a:r>
            <a:r>
              <a:rPr lang="en-US" dirty="0">
                <a:sym typeface="Cantarell"/>
              </a:rPr>
              <a:t> </a:t>
            </a:r>
            <a:r>
              <a:rPr lang="en-US" dirty="0" err="1">
                <a:sym typeface="Cantarell"/>
              </a:rPr>
              <a:t>Asgari</a:t>
            </a:r>
            <a:r>
              <a:rPr lang="en-US" dirty="0">
                <a:sym typeface="Cantarell"/>
              </a:rPr>
              <a:t>. 2012. The Failure of American Automakers in the American Market. (Horn)</a:t>
            </a:r>
          </a:p>
          <a:p>
            <a:endParaRPr lang="en-US" dirty="0">
              <a:sym typeface="Cantarell"/>
            </a:endParaRPr>
          </a:p>
          <a:p>
            <a:endParaRPr lang="en-US" dirty="0">
              <a:sym typeface="Cantarell"/>
            </a:endParaRPr>
          </a:p>
        </p:txBody>
      </p:sp>
    </p:spTree>
    <p:extLst>
      <p:ext uri="{BB962C8B-B14F-4D97-AF65-F5344CB8AC3E}">
        <p14:creationId xmlns:p14="http://schemas.microsoft.com/office/powerpoint/2010/main" val="4159488760"/>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p:txBody>
          <a:bodyPr/>
          <a:lstStyle/>
          <a:p>
            <a:r>
              <a:rPr lang="en-US" dirty="0">
                <a:sym typeface="Cantarell"/>
              </a:rPr>
              <a:t>PROJECTS 2009-2018</a:t>
            </a:r>
          </a:p>
        </p:txBody>
      </p:sp>
      <p:sp>
        <p:nvSpPr>
          <p:cNvPr id="140" name="Shape 140"/>
          <p:cNvSpPr txBox="1">
            <a:spLocks noGrp="1"/>
          </p:cNvSpPr>
          <p:nvPr>
            <p:ph idx="1"/>
          </p:nvPr>
        </p:nvSpPr>
        <p:spPr/>
        <p:txBody>
          <a:bodyPr>
            <a:normAutofit fontScale="55000" lnSpcReduction="20000"/>
          </a:bodyPr>
          <a:lstStyle/>
          <a:p>
            <a:r>
              <a:rPr lang="en-US" b="1" u="sng" dirty="0">
                <a:sym typeface="Cantarell"/>
              </a:rPr>
              <a:t>Finance</a:t>
            </a:r>
          </a:p>
          <a:p>
            <a:r>
              <a:rPr lang="en-US" dirty="0">
                <a:sym typeface="Cantarell"/>
              </a:rPr>
              <a:t>Bradley Mason. 2016. Tropical Algebra, Graph Theory, &amp; Foreign Exchange Arbitrage (Mathematics with O’Shea)</a:t>
            </a:r>
          </a:p>
          <a:p>
            <a:r>
              <a:rPr lang="en-US" dirty="0">
                <a:sym typeface="Cantarell"/>
              </a:rPr>
              <a:t>Emily Blair. 2016. The Effect of the Sarbanes-Oxley Act of 2002 on Earnings Quality (Chowdhury). </a:t>
            </a:r>
          </a:p>
          <a:p>
            <a:r>
              <a:rPr lang="en-US" dirty="0">
                <a:sym typeface="Cantarell"/>
              </a:rPr>
              <a:t>Kathleen Fogg. 2016. What Predicts Loan Repayment at Auto Capital? (Schumann).</a:t>
            </a:r>
          </a:p>
          <a:p>
            <a:r>
              <a:rPr lang="en-US" dirty="0">
                <a:sym typeface="Cantarell"/>
              </a:rPr>
              <a:t>Matthew </a:t>
            </a:r>
            <a:r>
              <a:rPr lang="en-US" dirty="0" err="1">
                <a:sym typeface="Cantarell"/>
              </a:rPr>
              <a:t>Rubino</a:t>
            </a:r>
            <a:r>
              <a:rPr lang="en-US" dirty="0">
                <a:sym typeface="Cantarell"/>
              </a:rPr>
              <a:t>. 2015. The Effects of Quantitative Easing in the United States:  Implications for Future Central Bank Policy Makers.  (Drake)</a:t>
            </a:r>
          </a:p>
          <a:p>
            <a:r>
              <a:rPr lang="en-US" dirty="0">
                <a:sym typeface="Cantarell"/>
              </a:rPr>
              <a:t>Long Bui. 2014. Capital Structure Study:  Accounting and Statistics Issues. (Chowdhury)</a:t>
            </a:r>
          </a:p>
          <a:p>
            <a:r>
              <a:rPr lang="en-US" dirty="0">
                <a:sym typeface="Cantarell"/>
              </a:rPr>
              <a:t>Stephanie Skaggs. 2014. The Financial Implications of a Cashless Society on Individual Consumers, Business, Banking Institutions, and the Government. (Drake)</a:t>
            </a:r>
          </a:p>
          <a:p>
            <a:r>
              <a:rPr lang="en-US" dirty="0">
                <a:sym typeface="Cantarell"/>
              </a:rPr>
              <a:t>Eric Kitchens. 2014. Investor Expectations of the 2007-2009 Financial Crisis:  Applying the Bates Model to Modern Stock Market Events. (Fink)</a:t>
            </a:r>
          </a:p>
          <a:p>
            <a:r>
              <a:rPr lang="en-US" dirty="0">
                <a:sym typeface="Cantarell"/>
              </a:rPr>
              <a:t>Katie </a:t>
            </a:r>
            <a:r>
              <a:rPr lang="en-US" dirty="0" err="1">
                <a:sym typeface="Cantarell"/>
              </a:rPr>
              <a:t>Duquette</a:t>
            </a:r>
            <a:r>
              <a:rPr lang="en-US" dirty="0">
                <a:sym typeface="Cantarell"/>
              </a:rPr>
              <a:t>. 2013. An Analysis of the Linkage between Environmental Sustainability and the Wealth of a Nation. (Liu) </a:t>
            </a:r>
          </a:p>
          <a:p>
            <a:r>
              <a:rPr lang="en-US" dirty="0">
                <a:sym typeface="Cantarell"/>
              </a:rPr>
              <a:t>Benjamin </a:t>
            </a:r>
            <a:r>
              <a:rPr lang="en-US" dirty="0" err="1">
                <a:sym typeface="Cantarell"/>
              </a:rPr>
              <a:t>McGarry</a:t>
            </a:r>
            <a:r>
              <a:rPr lang="en-US" dirty="0">
                <a:sym typeface="Cantarell"/>
              </a:rPr>
              <a:t>. 2013. A Grounded Theory Examination of the Relationship between Consumer (Dis)Empowerment, Social Media, and Corporate Social Responsibility. (Liu)</a:t>
            </a:r>
          </a:p>
          <a:p>
            <a:r>
              <a:rPr lang="en-US" dirty="0">
                <a:sym typeface="Cantarell"/>
              </a:rPr>
              <a:t>Brian Needham. 2010. An Overview of Capital Budgeting Techniques of U.S. Hospitals. (Liu)</a:t>
            </a:r>
          </a:p>
        </p:txBody>
      </p:sp>
    </p:spTree>
    <p:extLst>
      <p:ext uri="{BB962C8B-B14F-4D97-AF65-F5344CB8AC3E}">
        <p14:creationId xmlns:p14="http://schemas.microsoft.com/office/powerpoint/2010/main" val="4010519875"/>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p:txBody>
          <a:bodyPr/>
          <a:lstStyle/>
          <a:p>
            <a:r>
              <a:rPr lang="en-US" dirty="0">
                <a:sym typeface="Cantarell"/>
              </a:rPr>
              <a:t>PROJECTS 2009-2018</a:t>
            </a:r>
          </a:p>
        </p:txBody>
      </p:sp>
      <p:sp>
        <p:nvSpPr>
          <p:cNvPr id="146" name="Shape 146"/>
          <p:cNvSpPr txBox="1">
            <a:spLocks noGrp="1"/>
          </p:cNvSpPr>
          <p:nvPr>
            <p:ph idx="1"/>
          </p:nvPr>
        </p:nvSpPr>
        <p:spPr/>
        <p:txBody>
          <a:bodyPr>
            <a:normAutofit fontScale="85000" lnSpcReduction="10000"/>
          </a:bodyPr>
          <a:lstStyle/>
          <a:p>
            <a:pPr marL="0" indent="0">
              <a:buNone/>
            </a:pPr>
            <a:r>
              <a:rPr lang="en-US" b="1" u="sng" dirty="0">
                <a:sym typeface="Cantarell"/>
              </a:rPr>
              <a:t>Management</a:t>
            </a:r>
          </a:p>
          <a:p>
            <a:r>
              <a:rPr lang="en-US" dirty="0">
                <a:sym typeface="Cantarell"/>
              </a:rPr>
              <a:t>Cory Petinga and Ryan Wimble. 2018. </a:t>
            </a:r>
            <a:r>
              <a:rPr lang="en-US" dirty="0"/>
              <a:t>Transfer Student Internal Consulting Project (Cavazos)</a:t>
            </a:r>
            <a:endParaRPr lang="en-US" dirty="0">
              <a:sym typeface="Cantarell"/>
            </a:endParaRPr>
          </a:p>
          <a:p>
            <a:r>
              <a:rPr lang="en-US" dirty="0">
                <a:sym typeface="Cantarell"/>
              </a:rPr>
              <a:t>Mollie Brooks. 2012. A Survey of Corporate Philanthropy. (Stark)</a:t>
            </a:r>
          </a:p>
          <a:p>
            <a:r>
              <a:rPr lang="en-US" dirty="0" err="1">
                <a:sym typeface="Cantarell"/>
              </a:rPr>
              <a:t>Meredythe</a:t>
            </a:r>
            <a:r>
              <a:rPr lang="en-US" dirty="0">
                <a:sym typeface="Cantarell"/>
              </a:rPr>
              <a:t> Fallon. 2012. What's Next for the Entrepreneur Graduate? (Stark)</a:t>
            </a:r>
          </a:p>
          <a:p>
            <a:r>
              <a:rPr lang="en-US" dirty="0">
                <a:sym typeface="Cantarell"/>
              </a:rPr>
              <a:t>Jessica </a:t>
            </a:r>
            <a:r>
              <a:rPr lang="en-US" dirty="0" err="1">
                <a:sym typeface="Cantarell"/>
              </a:rPr>
              <a:t>Merz</a:t>
            </a:r>
            <a:r>
              <a:rPr lang="en-US" dirty="0">
                <a:sym typeface="Cantarell"/>
              </a:rPr>
              <a:t>. 2012. The Effects of Exclusive Contracts on Organizational Competitiveness. (Stark)</a:t>
            </a:r>
          </a:p>
          <a:p>
            <a:r>
              <a:rPr lang="en-US" dirty="0">
                <a:sym typeface="Cantarell"/>
              </a:rPr>
              <a:t>Alyssa Richardson. 2012. The Effects of Feminism and Gender on the Organization. (Stark)</a:t>
            </a:r>
          </a:p>
          <a:p>
            <a:r>
              <a:rPr lang="en-US" dirty="0">
                <a:sym typeface="Cantarell"/>
              </a:rPr>
              <a:t>Carly Turk. 2011. How Federal Legislation Affects Employee Management. (Stark)</a:t>
            </a:r>
          </a:p>
          <a:p>
            <a:r>
              <a:rPr lang="en-US" dirty="0">
                <a:sym typeface="Cantarell"/>
              </a:rPr>
              <a:t>Benjamin Kilmer. 2010. Evolution of the Music Industry: The Effect of Technology and Law on Strategic Management and Sustainability. (Cavazos)</a:t>
            </a:r>
          </a:p>
          <a:p>
            <a:r>
              <a:rPr lang="en-US" dirty="0">
                <a:sym typeface="Cantarell"/>
              </a:rPr>
              <a:t>Amanda Ngo. 2009. The Use and Impact of Collateral Signals In Business Presentations. (White)</a:t>
            </a:r>
            <a:endParaRPr lang="en-US" b="1" u="sng" dirty="0">
              <a:sym typeface="Cantarell"/>
            </a:endParaRPr>
          </a:p>
        </p:txBody>
      </p:sp>
    </p:spTree>
    <p:extLst>
      <p:ext uri="{BB962C8B-B14F-4D97-AF65-F5344CB8AC3E}">
        <p14:creationId xmlns:p14="http://schemas.microsoft.com/office/powerpoint/2010/main" val="2232189441"/>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p:txBody>
          <a:bodyPr/>
          <a:lstStyle/>
          <a:p>
            <a:r>
              <a:rPr lang="en-US" dirty="0">
                <a:sym typeface="Cantarell"/>
              </a:rPr>
              <a:t>PROJECTS 2009-2018</a:t>
            </a:r>
          </a:p>
        </p:txBody>
      </p:sp>
      <p:sp>
        <p:nvSpPr>
          <p:cNvPr id="152" name="Shape 152"/>
          <p:cNvSpPr txBox="1">
            <a:spLocks noGrp="1"/>
          </p:cNvSpPr>
          <p:nvPr>
            <p:ph idx="1"/>
          </p:nvPr>
        </p:nvSpPr>
        <p:spPr/>
        <p:txBody>
          <a:bodyPr>
            <a:normAutofit fontScale="55000" lnSpcReduction="20000"/>
          </a:bodyPr>
          <a:lstStyle/>
          <a:p>
            <a:pPr marL="0" indent="0">
              <a:buNone/>
            </a:pPr>
            <a:r>
              <a:rPr lang="en-US" b="1" u="sng" dirty="0">
                <a:sym typeface="Cantarell"/>
              </a:rPr>
              <a:t>Marketing</a:t>
            </a:r>
          </a:p>
          <a:p>
            <a:r>
              <a:rPr lang="en-US" dirty="0">
                <a:sym typeface="Cantarell"/>
              </a:rPr>
              <a:t>Jami Adler. 2018. Gender Differences Associated with the Evolution of Attributes Sought in Sports Apparel (Clarke)</a:t>
            </a:r>
          </a:p>
          <a:p>
            <a:r>
              <a:rPr lang="en-US" dirty="0"/>
              <a:t>Briana Cifelli. 2018. Celebrity chefs as influencers of food well-being (Clarke)</a:t>
            </a:r>
            <a:endParaRPr lang="en-US" dirty="0">
              <a:sym typeface="Cantarell"/>
            </a:endParaRPr>
          </a:p>
          <a:p>
            <a:r>
              <a:rPr lang="en-US" dirty="0">
                <a:sym typeface="Cantarell"/>
              </a:rPr>
              <a:t>Jennifer Helenek. 2018. Transfer Student Internal Consulting Project (Clarke)</a:t>
            </a:r>
          </a:p>
          <a:p>
            <a:r>
              <a:rPr lang="en-US" dirty="0">
                <a:sym typeface="Cantarell"/>
              </a:rPr>
              <a:t>Hayley E. </a:t>
            </a:r>
            <a:r>
              <a:rPr lang="en-US" dirty="0" err="1">
                <a:sym typeface="Cantarell"/>
              </a:rPr>
              <a:t>Sunderman</a:t>
            </a:r>
            <a:r>
              <a:rPr lang="en-US" dirty="0">
                <a:sym typeface="Cantarell"/>
              </a:rPr>
              <a:t>. 2017. Creative Advertising Portfolio (Guthrie)</a:t>
            </a:r>
          </a:p>
          <a:p>
            <a:r>
              <a:rPr lang="en-US" dirty="0">
                <a:sym typeface="Cantarell"/>
              </a:rPr>
              <a:t>Amanda </a:t>
            </a:r>
            <a:r>
              <a:rPr lang="en-US" dirty="0" err="1">
                <a:sym typeface="Cantarell"/>
              </a:rPr>
              <a:t>Zwerin</a:t>
            </a:r>
            <a:r>
              <a:rPr lang="en-US" dirty="0">
                <a:sym typeface="Cantarell"/>
              </a:rPr>
              <a:t>. 2017. An Analysis of Original and Emerging Integrated Marketing Communication Touchpoints Among Recent Effie Award Winners (Clarke)</a:t>
            </a:r>
          </a:p>
          <a:p>
            <a:r>
              <a:rPr lang="en-US" dirty="0">
                <a:sym typeface="Cantarell"/>
              </a:rPr>
              <a:t>Morgan Moore. 2015. Intuitive Thought and Consumer Decision Making. (Larsen)</a:t>
            </a:r>
          </a:p>
          <a:p>
            <a:r>
              <a:rPr lang="en-US" dirty="0">
                <a:sym typeface="Cantarell"/>
              </a:rPr>
              <a:t>Kelly </a:t>
            </a:r>
            <a:r>
              <a:rPr lang="en-US" dirty="0" err="1">
                <a:sym typeface="Cantarell"/>
              </a:rPr>
              <a:t>Pollhammer</a:t>
            </a:r>
            <a:r>
              <a:rPr lang="en-US" dirty="0">
                <a:sym typeface="Cantarell"/>
              </a:rPr>
              <a:t>. 2014. Socially Active Executives as Digital Influencers. (Boyd)</a:t>
            </a:r>
          </a:p>
          <a:p>
            <a:r>
              <a:rPr lang="en-US" dirty="0">
                <a:sym typeface="Cantarell"/>
              </a:rPr>
              <a:t>Benjamin </a:t>
            </a:r>
            <a:r>
              <a:rPr lang="en-US" dirty="0" err="1">
                <a:sym typeface="Cantarell"/>
              </a:rPr>
              <a:t>McGarry</a:t>
            </a:r>
            <a:r>
              <a:rPr lang="en-US" dirty="0">
                <a:sym typeface="Cantarell"/>
              </a:rPr>
              <a:t>. 2013. A Grounded Theory Examination of the Relationship Between Consumer (Dis)Empowerment, Social Media, and Corporate Social Responsibility. (Boyd)</a:t>
            </a:r>
          </a:p>
          <a:p>
            <a:r>
              <a:rPr lang="en-US" dirty="0">
                <a:sym typeface="Cantarell"/>
              </a:rPr>
              <a:t>Laura Jennings. 2012. A Study of Honors Program Attrition:  What are they Missing? (</a:t>
            </a:r>
            <a:r>
              <a:rPr lang="en-US" dirty="0" err="1">
                <a:sym typeface="Cantarell"/>
              </a:rPr>
              <a:t>Scherpereel</a:t>
            </a:r>
            <a:r>
              <a:rPr lang="en-US" dirty="0">
                <a:sym typeface="Cantarell"/>
              </a:rPr>
              <a:t>/Boyd)</a:t>
            </a:r>
          </a:p>
          <a:p>
            <a:r>
              <a:rPr lang="en-US" dirty="0">
                <a:sym typeface="Cantarell"/>
              </a:rPr>
              <a:t>Kathryn </a:t>
            </a:r>
            <a:r>
              <a:rPr lang="en-US" dirty="0" err="1">
                <a:sym typeface="Cantarell"/>
              </a:rPr>
              <a:t>Delli-Colli</a:t>
            </a:r>
            <a:r>
              <a:rPr lang="en-US" dirty="0">
                <a:sym typeface="Cantarell"/>
              </a:rPr>
              <a:t>. 2009. Gender Differences in Response to Customer Win-Back Offers. (</a:t>
            </a:r>
            <a:r>
              <a:rPr lang="en-US" dirty="0" err="1">
                <a:sym typeface="Cantarell"/>
              </a:rPr>
              <a:t>Tokman</a:t>
            </a:r>
            <a:r>
              <a:rPr lang="en-US" dirty="0">
                <a:sym typeface="Cantarell"/>
              </a:rPr>
              <a:t>)</a:t>
            </a:r>
          </a:p>
          <a:p>
            <a:r>
              <a:rPr lang="en-US" dirty="0">
                <a:sym typeface="Cantarell"/>
              </a:rPr>
              <a:t>Jennifer </a:t>
            </a:r>
            <a:r>
              <a:rPr lang="en-US" dirty="0" err="1">
                <a:sym typeface="Cantarell"/>
              </a:rPr>
              <a:t>Lodder</a:t>
            </a:r>
            <a:r>
              <a:rPr lang="en-US" dirty="0">
                <a:sym typeface="Cantarell"/>
              </a:rPr>
              <a:t>. 2009. The Distinction Between Impulsive and Compulsive Buying Behaviors: A Review of the Literature and Implications for College-Aged Adults. (</a:t>
            </a:r>
            <a:r>
              <a:rPr lang="en-US" dirty="0" err="1">
                <a:sym typeface="Cantarell"/>
              </a:rPr>
              <a:t>Faranda</a:t>
            </a:r>
            <a:r>
              <a:rPr lang="en-US" dirty="0">
                <a:sym typeface="Cantarell"/>
              </a:rPr>
              <a:t>)</a:t>
            </a:r>
          </a:p>
        </p:txBody>
      </p:sp>
    </p:spTree>
    <p:extLst>
      <p:ext uri="{BB962C8B-B14F-4D97-AF65-F5344CB8AC3E}">
        <p14:creationId xmlns:p14="http://schemas.microsoft.com/office/powerpoint/2010/main" val="4145163439"/>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6"/>
        <p:cNvGrpSpPr/>
        <p:nvPr/>
      </p:nvGrpSpPr>
      <p:grpSpPr>
        <a:xfrm>
          <a:off x="0" y="0"/>
          <a:ext cx="0" cy="0"/>
          <a:chOff x="0" y="0"/>
          <a:chExt cx="0" cy="0"/>
        </a:xfrm>
      </p:grpSpPr>
      <p:sp>
        <p:nvSpPr>
          <p:cNvPr id="77" name="Rectangle 76">
            <a:extLst>
              <a:ext uri="{FF2B5EF4-FFF2-40B4-BE49-F238E27FC236}">
                <a16:creationId xmlns:a16="http://schemas.microsoft.com/office/drawing/2014/main" id="{FC695245-44E3-4A14-900A-D06036644A4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69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Shape 197"/>
          <p:cNvSpPr txBox="1">
            <a:spLocks noGrp="1"/>
          </p:cNvSpPr>
          <p:nvPr>
            <p:ph type="title"/>
          </p:nvPr>
        </p:nvSpPr>
        <p:spPr>
          <a:xfrm>
            <a:off x="643300" y="643467"/>
            <a:ext cx="3414722" cy="5571066"/>
          </a:xfrm>
        </p:spPr>
        <p:txBody>
          <a:bodyPr>
            <a:normAutofit/>
          </a:bodyPr>
          <a:lstStyle/>
          <a:p>
            <a:r>
              <a:rPr lang="en-US">
                <a:solidFill>
                  <a:srgbClr val="FFFFFF"/>
                </a:solidFill>
                <a:sym typeface="Cantarell"/>
              </a:rPr>
              <a:t>SELF-DIRECTED LEARNING</a:t>
            </a:r>
          </a:p>
        </p:txBody>
      </p:sp>
      <p:graphicFrame>
        <p:nvGraphicFramePr>
          <p:cNvPr id="200" name="Shape 198">
            <a:extLst>
              <a:ext uri="{FF2B5EF4-FFF2-40B4-BE49-F238E27FC236}">
                <a16:creationId xmlns:a16="http://schemas.microsoft.com/office/drawing/2014/main" id="{6C7A5A2B-A5C0-44AC-AFB9-F5FB85E285E0}"/>
              </a:ext>
            </a:extLst>
          </p:cNvPr>
          <p:cNvGraphicFramePr>
            <a:graphicFrameLocks noGrp="1"/>
          </p:cNvGraphicFramePr>
          <p:nvPr>
            <p:ph idx="1"/>
            <p:extLst>
              <p:ext uri="{D42A27DB-BD31-4B8C-83A1-F6EECF244321}">
                <p14:modId xmlns:p14="http://schemas.microsoft.com/office/powerpoint/2010/main" val="2895956787"/>
              </p:ext>
            </p:extLst>
          </p:nvPr>
        </p:nvGraphicFramePr>
        <p:xfrm>
          <a:off x="5602415" y="954088"/>
          <a:ext cx="5640506"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5214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6"/>
        <p:cNvGrpSpPr/>
        <p:nvPr/>
      </p:nvGrpSpPr>
      <p:grpSpPr>
        <a:xfrm>
          <a:off x="0" y="0"/>
          <a:ext cx="0" cy="0"/>
          <a:chOff x="0" y="0"/>
          <a:chExt cx="0" cy="0"/>
        </a:xfrm>
      </p:grpSpPr>
      <p:sp>
        <p:nvSpPr>
          <p:cNvPr id="101" name="Rectangle 100">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69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Shape 157"/>
          <p:cNvSpPr txBox="1">
            <a:spLocks noGrp="1"/>
          </p:cNvSpPr>
          <p:nvPr>
            <p:ph type="title"/>
          </p:nvPr>
        </p:nvSpPr>
        <p:spPr>
          <a:xfrm>
            <a:off x="643300" y="643467"/>
            <a:ext cx="3414722" cy="5571066"/>
          </a:xfrm>
        </p:spPr>
        <p:txBody>
          <a:bodyPr>
            <a:normAutofit/>
          </a:bodyPr>
          <a:lstStyle/>
          <a:p>
            <a:r>
              <a:rPr lang="en-US" dirty="0">
                <a:solidFill>
                  <a:srgbClr val="FFFFFF"/>
                </a:solidFill>
                <a:sym typeface="Cantarell"/>
              </a:rPr>
              <a:t>THE HONORS PROJECT – A SUMMARY</a:t>
            </a:r>
          </a:p>
        </p:txBody>
      </p:sp>
      <p:graphicFrame>
        <p:nvGraphicFramePr>
          <p:cNvPr id="160" name="Shape 158">
            <a:extLst>
              <a:ext uri="{FF2B5EF4-FFF2-40B4-BE49-F238E27FC236}">
                <a16:creationId xmlns:a16="http://schemas.microsoft.com/office/drawing/2014/main" id="{D62DF084-2DD6-43D8-B267-730CC5F6F244}"/>
              </a:ext>
            </a:extLst>
          </p:cNvPr>
          <p:cNvGraphicFramePr>
            <a:graphicFrameLocks noGrp="1"/>
          </p:cNvGraphicFramePr>
          <p:nvPr>
            <p:ph idx="1"/>
            <p:extLst>
              <p:ext uri="{D42A27DB-BD31-4B8C-83A1-F6EECF244321}">
                <p14:modId xmlns:p14="http://schemas.microsoft.com/office/powerpoint/2010/main" val="1948672300"/>
              </p:ext>
            </p:extLst>
          </p:nvPr>
        </p:nvGraphicFramePr>
        <p:xfrm>
          <a:off x="5602415" y="954088"/>
          <a:ext cx="5640506"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1774716"/>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2040057" y="675743"/>
            <a:ext cx="7727715" cy="1188720"/>
          </a:xfrm>
        </p:spPr>
        <p:txBody>
          <a:bodyPr/>
          <a:lstStyle/>
          <a:p>
            <a:r>
              <a:rPr lang="en-US">
                <a:sym typeface="Times New Roman"/>
              </a:rPr>
              <a:t>INTRODUCTIONS</a:t>
            </a:r>
          </a:p>
        </p:txBody>
      </p:sp>
      <p:sp>
        <p:nvSpPr>
          <p:cNvPr id="121" name="Shape 121"/>
          <p:cNvSpPr txBox="1">
            <a:spLocks noGrp="1"/>
          </p:cNvSpPr>
          <p:nvPr>
            <p:ph sz="half" idx="1"/>
          </p:nvPr>
        </p:nvSpPr>
        <p:spPr>
          <a:xfrm>
            <a:off x="1141412" y="2153412"/>
            <a:ext cx="4762503" cy="4572000"/>
          </a:xfrm>
        </p:spPr>
        <p:txBody>
          <a:bodyPr>
            <a:normAutofit fontScale="92500" lnSpcReduction="20000"/>
          </a:bodyPr>
          <a:lstStyle/>
          <a:p>
            <a:pPr marL="0" indent="0">
              <a:buNone/>
            </a:pPr>
            <a:r>
              <a:rPr lang="en-US" b="1" u="sng" dirty="0">
                <a:sym typeface="Times New Roman"/>
              </a:rPr>
              <a:t>Honors College</a:t>
            </a:r>
          </a:p>
          <a:p>
            <a:r>
              <a:rPr lang="en-US" dirty="0">
                <a:sym typeface="Times New Roman"/>
              </a:rPr>
              <a:t>Brad Newcomer – Dean of the Honors College</a:t>
            </a:r>
          </a:p>
          <a:p>
            <a:r>
              <a:rPr lang="en-US" dirty="0">
                <a:sym typeface="Times New Roman"/>
              </a:rPr>
              <a:t>Phil Frana – Associate Dean of the Honors College</a:t>
            </a:r>
          </a:p>
          <a:p>
            <a:r>
              <a:rPr lang="en-US" dirty="0">
                <a:sym typeface="Times New Roman"/>
              </a:rPr>
              <a:t>Jared </a:t>
            </a:r>
            <a:r>
              <a:rPr lang="en-US" dirty="0" err="1">
                <a:sym typeface="Times New Roman"/>
              </a:rPr>
              <a:t>Diener</a:t>
            </a:r>
            <a:r>
              <a:rPr lang="en-US" dirty="0">
                <a:sym typeface="Times New Roman"/>
              </a:rPr>
              <a:t> – Honors College Academic Adviser</a:t>
            </a:r>
          </a:p>
          <a:p>
            <a:pPr marL="0" indent="0">
              <a:buNone/>
            </a:pPr>
            <a:r>
              <a:rPr lang="en-US" b="1" u="sng" dirty="0">
                <a:sym typeface="Times New Roman"/>
              </a:rPr>
              <a:t>JMU COB Research Experiences for Undergraduates Program</a:t>
            </a:r>
          </a:p>
          <a:p>
            <a:r>
              <a:rPr lang="en-US" dirty="0">
                <a:sym typeface="Times New Roman"/>
              </a:rPr>
              <a:t>Andre Neveu – Economics</a:t>
            </a:r>
          </a:p>
          <a:p>
            <a:pPr marL="0" indent="0">
              <a:buNone/>
            </a:pPr>
            <a:r>
              <a:rPr lang="en-US" b="1" u="sng" dirty="0">
                <a:sym typeface="Times New Roman"/>
              </a:rPr>
              <a:t>Students (Honors/REU)</a:t>
            </a:r>
          </a:p>
          <a:p>
            <a:r>
              <a:rPr lang="en-US" dirty="0">
                <a:sym typeface="Times New Roman"/>
              </a:rPr>
              <a:t>Alexandra Sward (Economics)</a:t>
            </a:r>
          </a:p>
          <a:p>
            <a:r>
              <a:rPr lang="en-US" dirty="0">
                <a:sym typeface="Times New Roman"/>
              </a:rPr>
              <a:t>Emily Alford (Marketing)</a:t>
            </a:r>
          </a:p>
          <a:p>
            <a:endParaRPr lang="en-US" dirty="0">
              <a:sym typeface="Times New Roman"/>
            </a:endParaRPr>
          </a:p>
        </p:txBody>
      </p:sp>
      <p:sp>
        <p:nvSpPr>
          <p:cNvPr id="122" name="Shape 122"/>
          <p:cNvSpPr txBox="1">
            <a:spLocks noGrp="1"/>
          </p:cNvSpPr>
          <p:nvPr>
            <p:ph sz="half" idx="2"/>
          </p:nvPr>
        </p:nvSpPr>
        <p:spPr>
          <a:xfrm>
            <a:off x="6094412" y="2183117"/>
            <a:ext cx="5562597" cy="4267200"/>
          </a:xfrm>
        </p:spPr>
        <p:txBody>
          <a:bodyPr>
            <a:normAutofit fontScale="92500" lnSpcReduction="20000"/>
          </a:bodyPr>
          <a:lstStyle/>
          <a:p>
            <a:pPr marL="0" indent="0">
              <a:buNone/>
            </a:pPr>
            <a:r>
              <a:rPr lang="en-US" b="1" u="sng" dirty="0">
                <a:sym typeface="Times New Roman"/>
              </a:rPr>
              <a:t>Honors Liaisons</a:t>
            </a:r>
          </a:p>
          <a:p>
            <a:r>
              <a:rPr lang="en-US" dirty="0">
                <a:sym typeface="Times New Roman"/>
              </a:rPr>
              <a:t>Accounting: Luis Betancourt</a:t>
            </a:r>
          </a:p>
          <a:p>
            <a:r>
              <a:rPr lang="en-US" dirty="0">
                <a:sym typeface="Times New Roman"/>
              </a:rPr>
              <a:t>College of Business: Michelle Duncan</a:t>
            </a:r>
          </a:p>
          <a:p>
            <a:r>
              <a:rPr lang="en-US" dirty="0">
                <a:sym typeface="Times New Roman"/>
              </a:rPr>
              <a:t>CIS: Carey Cole</a:t>
            </a:r>
          </a:p>
          <a:p>
            <a:r>
              <a:rPr lang="en-US" dirty="0">
                <a:sym typeface="Times New Roman"/>
              </a:rPr>
              <a:t>Economics: Vipul Bhatt</a:t>
            </a:r>
          </a:p>
          <a:p>
            <a:r>
              <a:rPr lang="en-US" dirty="0">
                <a:sym typeface="Times New Roman"/>
              </a:rPr>
              <a:t>Finance/</a:t>
            </a:r>
            <a:r>
              <a:rPr lang="en-US" dirty="0" err="1">
                <a:sym typeface="Times New Roman"/>
              </a:rPr>
              <a:t>QFin</a:t>
            </a:r>
            <a:r>
              <a:rPr lang="en-US" dirty="0">
                <a:sym typeface="Times New Roman"/>
              </a:rPr>
              <a:t>: Jaideep Chowdhury</a:t>
            </a:r>
          </a:p>
          <a:p>
            <a:r>
              <a:rPr lang="en-US" dirty="0">
                <a:sym typeface="Times New Roman"/>
              </a:rPr>
              <a:t>IBUS: Kirk Elwood</a:t>
            </a:r>
          </a:p>
          <a:p>
            <a:r>
              <a:rPr lang="en-US" dirty="0">
                <a:sym typeface="Times New Roman"/>
              </a:rPr>
              <a:t>Management: Laura Leduc (COB 300H)</a:t>
            </a:r>
          </a:p>
          <a:p>
            <a:r>
              <a:rPr lang="en-US" dirty="0">
                <a:sym typeface="Times New Roman"/>
              </a:rPr>
              <a:t>Marketing: Janna Parker</a:t>
            </a:r>
          </a:p>
          <a:p>
            <a:pPr marL="0" indent="0">
              <a:buNone/>
            </a:pPr>
            <a:endParaRPr lang="en-US" dirty="0">
              <a:sym typeface="Times New Roman"/>
            </a:endParaRPr>
          </a:p>
        </p:txBody>
      </p:sp>
    </p:spTree>
    <p:extLst>
      <p:ext uri="{BB962C8B-B14F-4D97-AF65-F5344CB8AC3E}">
        <p14:creationId xmlns:p14="http://schemas.microsoft.com/office/powerpoint/2010/main" val="3559160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F229782-51B9-4B11-BBCC-6A8666F83A14}"/>
              </a:ext>
            </a:extLst>
          </p:cNvPr>
          <p:cNvPicPr>
            <a:picLocks noChangeAspect="1"/>
          </p:cNvPicPr>
          <p:nvPr/>
        </p:nvPicPr>
        <p:blipFill rotWithShape="1">
          <a:blip r:embed="rId2">
            <a:alphaModFix amt="45000"/>
            <a:extLst/>
          </a:blip>
          <a:srcRect l="13405" r="15075" b="-1"/>
          <a:stretch/>
        </p:blipFill>
        <p:spPr>
          <a:xfrm>
            <a:off x="20" y="-1"/>
            <a:ext cx="12185757" cy="6858000"/>
          </a:xfrm>
          <a:prstGeom prst="rect">
            <a:avLst/>
          </a:prstGeom>
        </p:spPr>
      </p:pic>
      <p:sp>
        <p:nvSpPr>
          <p:cNvPr id="2" name="Title 1"/>
          <p:cNvSpPr>
            <a:spLocks noGrp="1"/>
          </p:cNvSpPr>
          <p:nvPr>
            <p:ph type="ctrTitle"/>
          </p:nvPr>
        </p:nvSpPr>
        <p:spPr>
          <a:xfrm>
            <a:off x="643299" y="643467"/>
            <a:ext cx="7162808" cy="5571066"/>
          </a:xfrm>
        </p:spPr>
        <p:txBody>
          <a:bodyPr>
            <a:normAutofit/>
          </a:bodyPr>
          <a:lstStyle/>
          <a:p>
            <a:r>
              <a:rPr lang="en-US" sz="6500" dirty="0">
                <a:solidFill>
                  <a:schemeClr val="tx1"/>
                </a:solidFill>
              </a:rPr>
              <a:t>Students Representing the REU Program</a:t>
            </a:r>
          </a:p>
        </p:txBody>
      </p:sp>
      <p:sp>
        <p:nvSpPr>
          <p:cNvPr id="3" name="Subtitle 2"/>
          <p:cNvSpPr>
            <a:spLocks noGrp="1"/>
          </p:cNvSpPr>
          <p:nvPr>
            <p:ph type="subTitle" idx="1"/>
          </p:nvPr>
        </p:nvSpPr>
        <p:spPr>
          <a:xfrm>
            <a:off x="8449407" y="643467"/>
            <a:ext cx="3096119" cy="5571066"/>
          </a:xfrm>
        </p:spPr>
        <p:txBody>
          <a:bodyPr>
            <a:normAutofit/>
          </a:bodyPr>
          <a:lstStyle/>
          <a:p>
            <a:r>
              <a:rPr lang="en-US" sz="2000" dirty="0">
                <a:solidFill>
                  <a:schemeClr val="tx1"/>
                </a:solidFill>
              </a:rPr>
              <a:t>Emily Alford (Marketing)</a:t>
            </a:r>
          </a:p>
          <a:p>
            <a:r>
              <a:rPr lang="en-US" sz="2000" dirty="0">
                <a:solidFill>
                  <a:schemeClr val="tx1"/>
                </a:solidFill>
              </a:rPr>
              <a:t>Alexandra Sward (Economics)</a:t>
            </a:r>
          </a:p>
          <a:p>
            <a:endParaRPr lang="en-US" sz="2000" dirty="0">
              <a:solidFill>
                <a:schemeClr val="tx1"/>
              </a:solidFill>
            </a:endParaRPr>
          </a:p>
        </p:txBody>
      </p:sp>
      <p:cxnSp>
        <p:nvCxnSpPr>
          <p:cNvPr id="18" name="Straight Connector 17">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748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1658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0ACA0CC-D908-4CC0-A6F0-21A594F24FC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3"/>
            <a:ext cx="12188520"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latin typeface="Rockwell" panose="02060603020205020403"/>
            </a:endParaRPr>
          </a:p>
        </p:txBody>
      </p:sp>
      <p:grpSp>
        <p:nvGrpSpPr>
          <p:cNvPr id="75" name="Group 74">
            <a:extLst>
              <a:ext uri="{FF2B5EF4-FFF2-40B4-BE49-F238E27FC236}">
                <a16:creationId xmlns:a16="http://schemas.microsoft.com/office/drawing/2014/main" id="{69C17ABA-A1DD-41FE-B495-D1B2D9DEDD2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588" y="-58468"/>
            <a:ext cx="12512592" cy="6921995"/>
            <a:chOff x="-329674" y="-51881"/>
            <a:chExt cx="12515851" cy="6923798"/>
          </a:xfrm>
        </p:grpSpPr>
        <p:sp>
          <p:nvSpPr>
            <p:cNvPr id="76" name="Freeform 5">
              <a:extLst>
                <a:ext uri="{FF2B5EF4-FFF2-40B4-BE49-F238E27FC236}">
                  <a16:creationId xmlns:a16="http://schemas.microsoft.com/office/drawing/2014/main" id="{2591113D-9930-48BB-A1FE-EC2EA66A265C}"/>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457063"/>
              <a:endParaRPr lang="en-US" sz="1799">
                <a:solidFill>
                  <a:prstClr val="black"/>
                </a:solidFill>
                <a:latin typeface="Rockwell" panose="02060603020205020403"/>
              </a:endParaRPr>
            </a:p>
          </p:txBody>
        </p:sp>
        <p:sp>
          <p:nvSpPr>
            <p:cNvPr id="77" name="Freeform 6">
              <a:extLst>
                <a:ext uri="{FF2B5EF4-FFF2-40B4-BE49-F238E27FC236}">
                  <a16:creationId xmlns:a16="http://schemas.microsoft.com/office/drawing/2014/main" id="{BCE427B5-6881-4BA9-803E-580EC2BF257E}"/>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457063"/>
              <a:endParaRPr lang="en-US" sz="1799">
                <a:solidFill>
                  <a:prstClr val="black"/>
                </a:solidFill>
                <a:latin typeface="Rockwell" panose="02060603020205020403"/>
              </a:endParaRPr>
            </a:p>
          </p:txBody>
        </p:sp>
        <p:sp>
          <p:nvSpPr>
            <p:cNvPr id="78" name="Freeform 7">
              <a:extLst>
                <a:ext uri="{FF2B5EF4-FFF2-40B4-BE49-F238E27FC236}">
                  <a16:creationId xmlns:a16="http://schemas.microsoft.com/office/drawing/2014/main" id="{E1E23D95-B0E5-4DF7-B2AB-0EDE2CD9C3D0}"/>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457063"/>
              <a:endParaRPr lang="en-US" sz="1799">
                <a:solidFill>
                  <a:prstClr val="black"/>
                </a:solidFill>
                <a:latin typeface="Rockwell" panose="02060603020205020403"/>
              </a:endParaRPr>
            </a:p>
          </p:txBody>
        </p:sp>
        <p:sp>
          <p:nvSpPr>
            <p:cNvPr id="79" name="Freeform 8">
              <a:extLst>
                <a:ext uri="{FF2B5EF4-FFF2-40B4-BE49-F238E27FC236}">
                  <a16:creationId xmlns:a16="http://schemas.microsoft.com/office/drawing/2014/main" id="{12CFDFD0-E269-410B-8CDC-6AE8959D32F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457063"/>
              <a:endParaRPr lang="en-US" sz="1799">
                <a:solidFill>
                  <a:prstClr val="black"/>
                </a:solidFill>
                <a:latin typeface="Rockwell" panose="02060603020205020403"/>
              </a:endParaRPr>
            </a:p>
          </p:txBody>
        </p:sp>
        <p:sp>
          <p:nvSpPr>
            <p:cNvPr id="80" name="Freeform 9">
              <a:extLst>
                <a:ext uri="{FF2B5EF4-FFF2-40B4-BE49-F238E27FC236}">
                  <a16:creationId xmlns:a16="http://schemas.microsoft.com/office/drawing/2014/main" id="{043AFC36-3EC5-4C39-912D-BE88C59B3AF3}"/>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457063"/>
              <a:endParaRPr lang="en-US" sz="1799">
                <a:solidFill>
                  <a:prstClr val="black"/>
                </a:solidFill>
                <a:latin typeface="Rockwell" panose="02060603020205020403"/>
              </a:endParaRPr>
            </a:p>
          </p:txBody>
        </p:sp>
        <p:sp>
          <p:nvSpPr>
            <p:cNvPr id="81" name="Freeform 10">
              <a:extLst>
                <a:ext uri="{FF2B5EF4-FFF2-40B4-BE49-F238E27FC236}">
                  <a16:creationId xmlns:a16="http://schemas.microsoft.com/office/drawing/2014/main" id="{3279FC8D-2215-42AE-B39F-A56E25858E2D}"/>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457063"/>
              <a:endParaRPr lang="en-US" sz="1799">
                <a:solidFill>
                  <a:prstClr val="black"/>
                </a:solidFill>
                <a:latin typeface="Rockwell" panose="02060603020205020403"/>
              </a:endParaRPr>
            </a:p>
          </p:txBody>
        </p:sp>
        <p:sp>
          <p:nvSpPr>
            <p:cNvPr id="82" name="Freeform 11">
              <a:extLst>
                <a:ext uri="{FF2B5EF4-FFF2-40B4-BE49-F238E27FC236}">
                  <a16:creationId xmlns:a16="http://schemas.microsoft.com/office/drawing/2014/main" id="{7ED42EC3-8ABE-44B6-801C-B77DCF65B1B6}"/>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457063"/>
              <a:endParaRPr lang="en-US" sz="1799">
                <a:solidFill>
                  <a:prstClr val="black"/>
                </a:solidFill>
                <a:latin typeface="Rockwell" panose="02060603020205020403"/>
              </a:endParaRPr>
            </a:p>
          </p:txBody>
        </p:sp>
        <p:sp>
          <p:nvSpPr>
            <p:cNvPr id="83" name="Freeform 12">
              <a:extLst>
                <a:ext uri="{FF2B5EF4-FFF2-40B4-BE49-F238E27FC236}">
                  <a16:creationId xmlns:a16="http://schemas.microsoft.com/office/drawing/2014/main" id="{AB309466-5C74-4D20-AFCF-57138BAFBD0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457063"/>
              <a:endParaRPr lang="en-US" sz="1799">
                <a:solidFill>
                  <a:prstClr val="black"/>
                </a:solidFill>
                <a:latin typeface="Rockwell" panose="02060603020205020403"/>
              </a:endParaRPr>
            </a:p>
          </p:txBody>
        </p:sp>
        <p:sp>
          <p:nvSpPr>
            <p:cNvPr id="84" name="Freeform 13">
              <a:extLst>
                <a:ext uri="{FF2B5EF4-FFF2-40B4-BE49-F238E27FC236}">
                  <a16:creationId xmlns:a16="http://schemas.microsoft.com/office/drawing/2014/main" id="{8000F7C2-31CC-4577-8F2F-FB7346BB451B}"/>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457063"/>
              <a:endParaRPr lang="en-US" sz="1799">
                <a:solidFill>
                  <a:prstClr val="black"/>
                </a:solidFill>
                <a:latin typeface="Rockwell" panose="02060603020205020403"/>
              </a:endParaRPr>
            </a:p>
          </p:txBody>
        </p:sp>
        <p:sp>
          <p:nvSpPr>
            <p:cNvPr id="85" name="Freeform 14">
              <a:extLst>
                <a:ext uri="{FF2B5EF4-FFF2-40B4-BE49-F238E27FC236}">
                  <a16:creationId xmlns:a16="http://schemas.microsoft.com/office/drawing/2014/main" id="{D8B8FD85-18E3-40F7-90BB-0E881510A216}"/>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457063"/>
              <a:endParaRPr lang="en-US" sz="1799">
                <a:solidFill>
                  <a:prstClr val="black"/>
                </a:solidFill>
                <a:latin typeface="Rockwell" panose="02060603020205020403"/>
              </a:endParaRPr>
            </a:p>
          </p:txBody>
        </p:sp>
        <p:sp>
          <p:nvSpPr>
            <p:cNvPr id="86" name="Freeform 15">
              <a:extLst>
                <a:ext uri="{FF2B5EF4-FFF2-40B4-BE49-F238E27FC236}">
                  <a16:creationId xmlns:a16="http://schemas.microsoft.com/office/drawing/2014/main" id="{BB741CA5-784C-4BDE-BA5C-A9D2BA33924A}"/>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457063"/>
              <a:endParaRPr lang="en-US" sz="1799">
                <a:solidFill>
                  <a:prstClr val="black"/>
                </a:solidFill>
                <a:latin typeface="Rockwell" panose="02060603020205020403"/>
              </a:endParaRPr>
            </a:p>
          </p:txBody>
        </p:sp>
        <p:sp>
          <p:nvSpPr>
            <p:cNvPr id="87" name="Freeform 16">
              <a:extLst>
                <a:ext uri="{FF2B5EF4-FFF2-40B4-BE49-F238E27FC236}">
                  <a16:creationId xmlns:a16="http://schemas.microsoft.com/office/drawing/2014/main" id="{1D7656A2-5355-4BD1-B2FE-FB737E5E7217}"/>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457063"/>
              <a:endParaRPr lang="en-US" sz="1799">
                <a:solidFill>
                  <a:prstClr val="black"/>
                </a:solidFill>
                <a:latin typeface="Rockwell" panose="02060603020205020403"/>
              </a:endParaRPr>
            </a:p>
          </p:txBody>
        </p:sp>
        <p:sp>
          <p:nvSpPr>
            <p:cNvPr id="88" name="Freeform 17">
              <a:extLst>
                <a:ext uri="{FF2B5EF4-FFF2-40B4-BE49-F238E27FC236}">
                  <a16:creationId xmlns:a16="http://schemas.microsoft.com/office/drawing/2014/main" id="{80C4AD4D-F8DA-466C-93DF-27A6109BDD42}"/>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457063"/>
              <a:endParaRPr lang="en-US" sz="1799">
                <a:solidFill>
                  <a:prstClr val="black"/>
                </a:solidFill>
                <a:latin typeface="Rockwell" panose="02060603020205020403"/>
              </a:endParaRPr>
            </a:p>
          </p:txBody>
        </p:sp>
        <p:sp>
          <p:nvSpPr>
            <p:cNvPr id="89" name="Freeform 18">
              <a:extLst>
                <a:ext uri="{FF2B5EF4-FFF2-40B4-BE49-F238E27FC236}">
                  <a16:creationId xmlns:a16="http://schemas.microsoft.com/office/drawing/2014/main" id="{410F7B69-EFF6-46B9-A8C8-95B449C4A307}"/>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457063"/>
              <a:endParaRPr lang="en-US" sz="1799">
                <a:solidFill>
                  <a:prstClr val="black"/>
                </a:solidFill>
                <a:latin typeface="Rockwell" panose="02060603020205020403"/>
              </a:endParaRPr>
            </a:p>
          </p:txBody>
        </p:sp>
        <p:sp>
          <p:nvSpPr>
            <p:cNvPr id="90" name="Freeform 19">
              <a:extLst>
                <a:ext uri="{FF2B5EF4-FFF2-40B4-BE49-F238E27FC236}">
                  <a16:creationId xmlns:a16="http://schemas.microsoft.com/office/drawing/2014/main" id="{CEFAC70C-941E-44F3-8E0A-691A2B8F26E9}"/>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457063"/>
              <a:endParaRPr lang="en-US" sz="1799">
                <a:solidFill>
                  <a:prstClr val="black"/>
                </a:solidFill>
                <a:latin typeface="Rockwell" panose="02060603020205020403"/>
              </a:endParaRPr>
            </a:p>
          </p:txBody>
        </p:sp>
        <p:sp>
          <p:nvSpPr>
            <p:cNvPr id="91" name="Freeform 20">
              <a:extLst>
                <a:ext uri="{FF2B5EF4-FFF2-40B4-BE49-F238E27FC236}">
                  <a16:creationId xmlns:a16="http://schemas.microsoft.com/office/drawing/2014/main" id="{25A5F3CD-1AF5-4583-8AAB-8503C5A23BF5}"/>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457063"/>
              <a:endParaRPr lang="en-US" sz="1799">
                <a:solidFill>
                  <a:prstClr val="black"/>
                </a:solidFill>
                <a:latin typeface="Rockwell" panose="02060603020205020403"/>
              </a:endParaRPr>
            </a:p>
          </p:txBody>
        </p:sp>
        <p:sp>
          <p:nvSpPr>
            <p:cNvPr id="92" name="Freeform 21">
              <a:extLst>
                <a:ext uri="{FF2B5EF4-FFF2-40B4-BE49-F238E27FC236}">
                  <a16:creationId xmlns:a16="http://schemas.microsoft.com/office/drawing/2014/main" id="{7504877D-EAF8-4635-A396-1FBEA627DC6F}"/>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457063"/>
              <a:endParaRPr lang="en-US" sz="1799">
                <a:solidFill>
                  <a:prstClr val="black"/>
                </a:solidFill>
                <a:latin typeface="Rockwell" panose="02060603020205020403"/>
              </a:endParaRPr>
            </a:p>
          </p:txBody>
        </p:sp>
        <p:sp>
          <p:nvSpPr>
            <p:cNvPr id="93" name="Freeform 22">
              <a:extLst>
                <a:ext uri="{FF2B5EF4-FFF2-40B4-BE49-F238E27FC236}">
                  <a16:creationId xmlns:a16="http://schemas.microsoft.com/office/drawing/2014/main" id="{A47E99D3-DFBD-42EC-BEDB-B11F51994E2C}"/>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457063"/>
              <a:endParaRPr lang="en-US" sz="1799">
                <a:solidFill>
                  <a:prstClr val="black"/>
                </a:solidFill>
                <a:latin typeface="Rockwell" panose="02060603020205020403"/>
              </a:endParaRPr>
            </a:p>
          </p:txBody>
        </p:sp>
        <p:sp>
          <p:nvSpPr>
            <p:cNvPr id="94" name="Freeform 23">
              <a:extLst>
                <a:ext uri="{FF2B5EF4-FFF2-40B4-BE49-F238E27FC236}">
                  <a16:creationId xmlns:a16="http://schemas.microsoft.com/office/drawing/2014/main" id="{05392636-B66F-4DCC-B131-6220E093CE54}"/>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457063"/>
              <a:endParaRPr lang="en-US" sz="1799">
                <a:solidFill>
                  <a:prstClr val="black"/>
                </a:solidFill>
                <a:latin typeface="Rockwell" panose="02060603020205020403"/>
              </a:endParaRPr>
            </a:p>
          </p:txBody>
        </p:sp>
      </p:grpSp>
      <p:grpSp>
        <p:nvGrpSpPr>
          <p:cNvPr id="96" name="Group 95">
            <a:extLst>
              <a:ext uri="{FF2B5EF4-FFF2-40B4-BE49-F238E27FC236}">
                <a16:creationId xmlns:a16="http://schemas.microsoft.com/office/drawing/2014/main" id="{F3AE9700-1140-45B4-9C6F-61AE089B405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8859" y="3893020"/>
            <a:ext cx="8843363" cy="1770814"/>
            <a:chOff x="1669293" y="3893141"/>
            <a:chExt cx="8845667" cy="1771275"/>
          </a:xfrm>
        </p:grpSpPr>
        <p:sp>
          <p:nvSpPr>
            <p:cNvPr id="97" name="Isosceles Triangle 39">
              <a:extLst>
                <a:ext uri="{FF2B5EF4-FFF2-40B4-BE49-F238E27FC236}">
                  <a16:creationId xmlns:a16="http://schemas.microsoft.com/office/drawing/2014/main" id="{A9089423-1DB8-492E-8248-04B81FB19005}"/>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latin typeface="Rockwell" panose="02060603020205020403"/>
              </a:endParaRPr>
            </a:p>
          </p:txBody>
        </p:sp>
        <p:sp>
          <p:nvSpPr>
            <p:cNvPr id="98" name="Rectangle 97">
              <a:extLst>
                <a:ext uri="{FF2B5EF4-FFF2-40B4-BE49-F238E27FC236}">
                  <a16:creationId xmlns:a16="http://schemas.microsoft.com/office/drawing/2014/main" id="{1CCBCBBD-3112-4664-B7AE-3BDE32B55450}"/>
                </a:ext>
              </a:extLst>
            </p:cNvPr>
            <p:cNvSpPr/>
            <p:nvPr>
              <p:extLst>
                <p:ext uri="{386F3935-93C4-4BCD-93E2-E3B085C9AB24}">
                  <p16:designElem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latin typeface="Rockwell" panose="02060603020205020403"/>
              </a:endParaRPr>
            </a:p>
          </p:txBody>
        </p:sp>
      </p:grpSp>
      <p:pic>
        <p:nvPicPr>
          <p:cNvPr id="1028" name="Picture 4" descr="Image result for gofundme logo">
            <a:extLst>
              <a:ext uri="{FF2B5EF4-FFF2-40B4-BE49-F238E27FC236}">
                <a16:creationId xmlns:a16="http://schemas.microsoft.com/office/drawing/2014/main" id="{6F83ACAA-402F-47A2-8D6E-E3305DF884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01" b="1"/>
          <a:stretch/>
        </p:blipFill>
        <p:spPr bwMode="auto">
          <a:xfrm>
            <a:off x="1667599" y="850904"/>
            <a:ext cx="8843259" cy="2963185"/>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A8B0B51-5480-4F4F-8F4D-27BC5C001A9B}"/>
              </a:ext>
            </a:extLst>
          </p:cNvPr>
          <p:cNvSpPr>
            <a:spLocks noGrp="1"/>
          </p:cNvSpPr>
          <p:nvPr>
            <p:ph type="ctrTitle"/>
          </p:nvPr>
        </p:nvSpPr>
        <p:spPr>
          <a:xfrm>
            <a:off x="1758778" y="3980094"/>
            <a:ext cx="8670037" cy="727558"/>
          </a:xfrm>
        </p:spPr>
        <p:txBody>
          <a:bodyPr>
            <a:normAutofit fontScale="90000"/>
          </a:bodyPr>
          <a:lstStyle/>
          <a:p>
            <a:r>
              <a:rPr lang="en-US" sz="3999" dirty="0"/>
              <a:t>Does a picture tell a story?</a:t>
            </a:r>
            <a:br>
              <a:rPr lang="en-US" sz="3999" dirty="0"/>
            </a:br>
            <a:r>
              <a:rPr lang="en-US" sz="3099" dirty="0"/>
              <a:t>Impact of emotionally charged pictures on private donations. </a:t>
            </a:r>
          </a:p>
        </p:txBody>
      </p:sp>
      <p:sp>
        <p:nvSpPr>
          <p:cNvPr id="3" name="Subtitle 2">
            <a:extLst>
              <a:ext uri="{FF2B5EF4-FFF2-40B4-BE49-F238E27FC236}">
                <a16:creationId xmlns:a16="http://schemas.microsoft.com/office/drawing/2014/main" id="{CAC7DF23-8405-4FB5-8D47-465D671AC0CD}"/>
              </a:ext>
            </a:extLst>
          </p:cNvPr>
          <p:cNvSpPr>
            <a:spLocks noGrp="1"/>
          </p:cNvSpPr>
          <p:nvPr>
            <p:ph type="subTitle" idx="1"/>
          </p:nvPr>
        </p:nvSpPr>
        <p:spPr>
          <a:xfrm>
            <a:off x="1758779" y="4903918"/>
            <a:ext cx="8671168" cy="326234"/>
          </a:xfrm>
        </p:spPr>
        <p:txBody>
          <a:bodyPr>
            <a:normAutofit/>
          </a:bodyPr>
          <a:lstStyle/>
          <a:p>
            <a:r>
              <a:rPr lang="en-US" sz="1600" dirty="0"/>
              <a:t>Emily Alford</a:t>
            </a:r>
          </a:p>
        </p:txBody>
      </p:sp>
    </p:spTree>
    <p:extLst>
      <p:ext uri="{BB962C8B-B14F-4D97-AF65-F5344CB8AC3E}">
        <p14:creationId xmlns:p14="http://schemas.microsoft.com/office/powerpoint/2010/main" val="2485797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965A-9E3B-46C6-9D34-139A3FA437E5}"/>
              </a:ext>
            </a:extLst>
          </p:cNvPr>
          <p:cNvSpPr>
            <a:spLocks noGrp="1"/>
          </p:cNvSpPr>
          <p:nvPr>
            <p:ph type="title"/>
          </p:nvPr>
        </p:nvSpPr>
        <p:spPr/>
        <p:txBody>
          <a:bodyPr/>
          <a:lstStyle/>
          <a:p>
            <a:r>
              <a:rPr lang="en-US" dirty="0"/>
              <a:t>Theoretical Background</a:t>
            </a:r>
          </a:p>
        </p:txBody>
      </p:sp>
      <p:sp>
        <p:nvSpPr>
          <p:cNvPr id="3" name="Content Placeholder 2">
            <a:extLst>
              <a:ext uri="{FF2B5EF4-FFF2-40B4-BE49-F238E27FC236}">
                <a16:creationId xmlns:a16="http://schemas.microsoft.com/office/drawing/2014/main" id="{19B16596-5D12-4907-B97A-51096F9C893D}"/>
              </a:ext>
            </a:extLst>
          </p:cNvPr>
          <p:cNvSpPr>
            <a:spLocks noGrp="1"/>
          </p:cNvSpPr>
          <p:nvPr>
            <p:ph idx="1"/>
          </p:nvPr>
        </p:nvSpPr>
        <p:spPr>
          <a:xfrm>
            <a:off x="5231385" y="1326209"/>
            <a:ext cx="6280237" cy="4205583"/>
          </a:xfrm>
        </p:spPr>
        <p:txBody>
          <a:bodyPr>
            <a:normAutofit fontScale="62500" lnSpcReduction="20000"/>
          </a:bodyPr>
          <a:lstStyle/>
          <a:p>
            <a:pPr marL="0" indent="0">
              <a:buNone/>
            </a:pPr>
            <a:r>
              <a:rPr lang="en-US" sz="3599" dirty="0"/>
              <a:t>Merchant, Ford &amp; </a:t>
            </a:r>
            <a:r>
              <a:rPr lang="en-US" sz="3599" dirty="0" err="1"/>
              <a:t>Sargeant</a:t>
            </a:r>
            <a:r>
              <a:rPr lang="en-US" sz="3599" dirty="0"/>
              <a:t> 2010</a:t>
            </a:r>
          </a:p>
          <a:p>
            <a:pPr marL="0" indent="0">
              <a:buNone/>
            </a:pPr>
            <a:r>
              <a:rPr lang="en-US" sz="3599" dirty="0"/>
              <a:t>When charitable organizations told stories that took people through emotional stages, people were more likely to donate. In addition they felt better donating. We look to extend this finding to charitable organizations to specific people in need. To investigate this research question, we examined specific postings for medical donations, on GoFundMe. </a:t>
            </a:r>
          </a:p>
        </p:txBody>
      </p:sp>
    </p:spTree>
    <p:extLst>
      <p:ext uri="{BB962C8B-B14F-4D97-AF65-F5344CB8AC3E}">
        <p14:creationId xmlns:p14="http://schemas.microsoft.com/office/powerpoint/2010/main" val="4057917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965A-9E3B-46C6-9D34-139A3FA437E5}"/>
              </a:ext>
            </a:extLst>
          </p:cNvPr>
          <p:cNvSpPr>
            <a:spLocks noGrp="1"/>
          </p:cNvSpPr>
          <p:nvPr>
            <p:ph type="title"/>
          </p:nvPr>
        </p:nvSpPr>
        <p:spPr/>
        <p:txBody>
          <a:bodyPr/>
          <a:lstStyle/>
          <a:p>
            <a:r>
              <a:rPr lang="en-US" dirty="0"/>
              <a:t>Research Question</a:t>
            </a:r>
          </a:p>
        </p:txBody>
      </p:sp>
      <p:sp>
        <p:nvSpPr>
          <p:cNvPr id="3" name="Content Placeholder 2">
            <a:extLst>
              <a:ext uri="{FF2B5EF4-FFF2-40B4-BE49-F238E27FC236}">
                <a16:creationId xmlns:a16="http://schemas.microsoft.com/office/drawing/2014/main" id="{19B16596-5D12-4907-B97A-51096F9C893D}"/>
              </a:ext>
            </a:extLst>
          </p:cNvPr>
          <p:cNvSpPr>
            <a:spLocks noGrp="1"/>
          </p:cNvSpPr>
          <p:nvPr>
            <p:ph idx="1"/>
          </p:nvPr>
        </p:nvSpPr>
        <p:spPr/>
        <p:txBody>
          <a:bodyPr>
            <a:normAutofit/>
          </a:bodyPr>
          <a:lstStyle/>
          <a:p>
            <a:pPr marL="0" indent="0" algn="ctr">
              <a:buNone/>
            </a:pPr>
            <a:r>
              <a:rPr lang="en-US" sz="3599" b="1" dirty="0">
                <a:solidFill>
                  <a:schemeClr val="accent1">
                    <a:lumMod val="75000"/>
                  </a:schemeClr>
                </a:solidFill>
              </a:rPr>
              <a:t>Are there any elements of a GoFundMe Campaign that make people more likely to donate?</a:t>
            </a:r>
          </a:p>
        </p:txBody>
      </p:sp>
    </p:spTree>
    <p:extLst>
      <p:ext uri="{BB962C8B-B14F-4D97-AF65-F5344CB8AC3E}">
        <p14:creationId xmlns:p14="http://schemas.microsoft.com/office/powerpoint/2010/main" val="1887242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0CE3618-1D7A-4256-B2AF-9DB692996C6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93"/>
            <a:ext cx="12188825" cy="68562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latin typeface="Rockwell" panose="02060603020205020403"/>
            </a:endParaRPr>
          </a:p>
        </p:txBody>
      </p:sp>
      <p:grpSp>
        <p:nvGrpSpPr>
          <p:cNvPr id="42" name="Group 41">
            <a:extLst>
              <a:ext uri="{FF2B5EF4-FFF2-40B4-BE49-F238E27FC236}">
                <a16:creationId xmlns:a16="http://schemas.microsoft.com/office/drawing/2014/main" id="{B984687B-789E-453B-921F-7804CCA6BA0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405" y="893"/>
            <a:ext cx="12580837" cy="6851453"/>
            <a:chOff x="-417513" y="0"/>
            <a:chExt cx="12584114" cy="6853238"/>
          </a:xfrm>
        </p:grpSpPr>
        <p:sp>
          <p:nvSpPr>
            <p:cNvPr id="43" name="Freeform 5">
              <a:extLst>
                <a:ext uri="{FF2B5EF4-FFF2-40B4-BE49-F238E27FC236}">
                  <a16:creationId xmlns:a16="http://schemas.microsoft.com/office/drawing/2014/main" id="{0495A546-1866-442A-8EF9-B683FCB39CDC}"/>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063"/>
              <a:endParaRPr lang="en-US" sz="1799" dirty="0">
                <a:solidFill>
                  <a:prstClr val="black"/>
                </a:solidFill>
                <a:latin typeface="Rockwell" panose="02060603020205020403"/>
              </a:endParaRPr>
            </a:p>
          </p:txBody>
        </p:sp>
        <p:sp>
          <p:nvSpPr>
            <p:cNvPr id="44" name="Freeform 6">
              <a:extLst>
                <a:ext uri="{FF2B5EF4-FFF2-40B4-BE49-F238E27FC236}">
                  <a16:creationId xmlns:a16="http://schemas.microsoft.com/office/drawing/2014/main" id="{20FC9B1F-EB6E-40D2-8261-0142E7326FCF}"/>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7">
              <a:extLst>
                <a:ext uri="{FF2B5EF4-FFF2-40B4-BE49-F238E27FC236}">
                  <a16:creationId xmlns:a16="http://schemas.microsoft.com/office/drawing/2014/main" id="{08DB0E74-FB47-4298-AF40-FAC8939F9217}"/>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8">
              <a:extLst>
                <a:ext uri="{FF2B5EF4-FFF2-40B4-BE49-F238E27FC236}">
                  <a16:creationId xmlns:a16="http://schemas.microsoft.com/office/drawing/2014/main" id="{08813488-5B66-4FB7-A177-9B9B4658D665}"/>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9">
              <a:extLst>
                <a:ext uri="{FF2B5EF4-FFF2-40B4-BE49-F238E27FC236}">
                  <a16:creationId xmlns:a16="http://schemas.microsoft.com/office/drawing/2014/main" id="{235E4BF3-25DA-41E9-B880-A0DC6C1EF918}"/>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0">
              <a:extLst>
                <a:ext uri="{FF2B5EF4-FFF2-40B4-BE49-F238E27FC236}">
                  <a16:creationId xmlns:a16="http://schemas.microsoft.com/office/drawing/2014/main" id="{813C1F92-ED6B-4F19-9415-BFB5B5B5A11E}"/>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1">
              <a:extLst>
                <a:ext uri="{FF2B5EF4-FFF2-40B4-BE49-F238E27FC236}">
                  <a16:creationId xmlns:a16="http://schemas.microsoft.com/office/drawing/2014/main" id="{9E40EF46-D7B9-447E-ACB4-D7897219940C}"/>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2">
              <a:extLst>
                <a:ext uri="{FF2B5EF4-FFF2-40B4-BE49-F238E27FC236}">
                  <a16:creationId xmlns:a16="http://schemas.microsoft.com/office/drawing/2014/main" id="{123CAE24-12FF-43D7-A6C0-6AA792E3AB6E}"/>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3">
              <a:extLst>
                <a:ext uri="{FF2B5EF4-FFF2-40B4-BE49-F238E27FC236}">
                  <a16:creationId xmlns:a16="http://schemas.microsoft.com/office/drawing/2014/main" id="{B372F5DB-BF3F-4325-85B0-CDCE7A6A6842}"/>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4">
              <a:extLst>
                <a:ext uri="{FF2B5EF4-FFF2-40B4-BE49-F238E27FC236}">
                  <a16:creationId xmlns:a16="http://schemas.microsoft.com/office/drawing/2014/main" id="{B25A9653-2959-449B-BA93-64D5656B1A7D}"/>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5">
              <a:extLst>
                <a:ext uri="{FF2B5EF4-FFF2-40B4-BE49-F238E27FC236}">
                  <a16:creationId xmlns:a16="http://schemas.microsoft.com/office/drawing/2014/main" id="{683D52E0-024E-49EA-B58E-AFCB54B9304B}"/>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6">
              <a:extLst>
                <a:ext uri="{FF2B5EF4-FFF2-40B4-BE49-F238E27FC236}">
                  <a16:creationId xmlns:a16="http://schemas.microsoft.com/office/drawing/2014/main" id="{B42DB067-C8BB-4763-B3AC-A1AFC1F94C16}"/>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7">
              <a:extLst>
                <a:ext uri="{FF2B5EF4-FFF2-40B4-BE49-F238E27FC236}">
                  <a16:creationId xmlns:a16="http://schemas.microsoft.com/office/drawing/2014/main" id="{4BFADE60-883C-490B-8717-29178631E0F2}"/>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8">
              <a:extLst>
                <a:ext uri="{FF2B5EF4-FFF2-40B4-BE49-F238E27FC236}">
                  <a16:creationId xmlns:a16="http://schemas.microsoft.com/office/drawing/2014/main" id="{276CDC4A-1010-43AB-BD13-E9BC487D68DE}"/>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9">
              <a:extLst>
                <a:ext uri="{FF2B5EF4-FFF2-40B4-BE49-F238E27FC236}">
                  <a16:creationId xmlns:a16="http://schemas.microsoft.com/office/drawing/2014/main" id="{E6DA892F-7AE7-4A83-9BFB-D5FDBA16D9A9}"/>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0">
              <a:extLst>
                <a:ext uri="{FF2B5EF4-FFF2-40B4-BE49-F238E27FC236}">
                  <a16:creationId xmlns:a16="http://schemas.microsoft.com/office/drawing/2014/main" id="{2079130B-2394-449B-80DB-0B9946C7B61B}"/>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9" name="Freeform 21">
              <a:extLst>
                <a:ext uri="{FF2B5EF4-FFF2-40B4-BE49-F238E27FC236}">
                  <a16:creationId xmlns:a16="http://schemas.microsoft.com/office/drawing/2014/main" id="{2F852A68-5FD2-4BD4-902A-37D580B79805}"/>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0" name="Freeform 22">
              <a:extLst>
                <a:ext uri="{FF2B5EF4-FFF2-40B4-BE49-F238E27FC236}">
                  <a16:creationId xmlns:a16="http://schemas.microsoft.com/office/drawing/2014/main" id="{1CD48066-FF17-425E-9EEC-795CD0CA4089}"/>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3">
              <a:extLst>
                <a:ext uri="{FF2B5EF4-FFF2-40B4-BE49-F238E27FC236}">
                  <a16:creationId xmlns:a16="http://schemas.microsoft.com/office/drawing/2014/main" id="{374D862B-A8E1-4CB9-8529-077C6DBA5CB8}"/>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24">
              <a:extLst>
                <a:ext uri="{FF2B5EF4-FFF2-40B4-BE49-F238E27FC236}">
                  <a16:creationId xmlns:a16="http://schemas.microsoft.com/office/drawing/2014/main" id="{5A3B1A83-9C72-4407-A5BF-A9EAA5C4D1D7}"/>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25">
              <a:extLst>
                <a:ext uri="{FF2B5EF4-FFF2-40B4-BE49-F238E27FC236}">
                  <a16:creationId xmlns:a16="http://schemas.microsoft.com/office/drawing/2014/main" id="{C73AF399-B36E-419F-92C0-533EFBD93599}"/>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5" name="Isosceles Triangle 64">
            <a:extLst>
              <a:ext uri="{FF2B5EF4-FFF2-40B4-BE49-F238E27FC236}">
                <a16:creationId xmlns:a16="http://schemas.microsoft.com/office/drawing/2014/main" id="{3F39476B-1A6D-47CB-AC7A-FB87EF0033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27390" y="1375776"/>
            <a:ext cx="175635" cy="16655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063"/>
            <a:endParaRPr lang="en-US" sz="1600" dirty="0">
              <a:solidFill>
                <a:prstClr val="white"/>
              </a:solidFill>
              <a:latin typeface="Rockwell" panose="02060603020205020403"/>
            </a:endParaRPr>
          </a:p>
        </p:txBody>
      </p:sp>
      <p:pic>
        <p:nvPicPr>
          <p:cNvPr id="8" name="Picture 7">
            <a:extLst>
              <a:ext uri="{FF2B5EF4-FFF2-40B4-BE49-F238E27FC236}">
                <a16:creationId xmlns:a16="http://schemas.microsoft.com/office/drawing/2014/main" id="{B49D0FEA-503B-FD46-A899-78B36C100FFE}"/>
              </a:ext>
            </a:extLst>
          </p:cNvPr>
          <p:cNvPicPr>
            <a:picLocks noChangeAspect="1"/>
          </p:cNvPicPr>
          <p:nvPr/>
        </p:nvPicPr>
        <p:blipFill>
          <a:blip r:embed="rId2"/>
          <a:stretch>
            <a:fillRect/>
          </a:stretch>
        </p:blipFill>
        <p:spPr>
          <a:xfrm>
            <a:off x="289871" y="1542326"/>
            <a:ext cx="5455705" cy="3637137"/>
          </a:xfrm>
          <a:prstGeom prst="rect">
            <a:avLst/>
          </a:prstGeom>
        </p:spPr>
      </p:pic>
      <p:pic>
        <p:nvPicPr>
          <p:cNvPr id="10" name="Picture 9">
            <a:extLst>
              <a:ext uri="{FF2B5EF4-FFF2-40B4-BE49-F238E27FC236}">
                <a16:creationId xmlns:a16="http://schemas.microsoft.com/office/drawing/2014/main" id="{B82959DC-4003-FF4C-9477-D28A84729255}"/>
              </a:ext>
            </a:extLst>
          </p:cNvPr>
          <p:cNvPicPr>
            <a:picLocks noChangeAspect="1"/>
          </p:cNvPicPr>
          <p:nvPr/>
        </p:nvPicPr>
        <p:blipFill>
          <a:blip r:embed="rId3"/>
          <a:stretch>
            <a:fillRect/>
          </a:stretch>
        </p:blipFill>
        <p:spPr>
          <a:xfrm>
            <a:off x="5954277" y="1494834"/>
            <a:ext cx="5455705" cy="3637137"/>
          </a:xfrm>
          <a:prstGeom prst="rect">
            <a:avLst/>
          </a:prstGeom>
        </p:spPr>
      </p:pic>
      <p:sp>
        <p:nvSpPr>
          <p:cNvPr id="11" name="Rectangle 10">
            <a:extLst>
              <a:ext uri="{FF2B5EF4-FFF2-40B4-BE49-F238E27FC236}">
                <a16:creationId xmlns:a16="http://schemas.microsoft.com/office/drawing/2014/main" id="{8205DDD7-817C-6945-9BDE-764DDD37FEA5}"/>
              </a:ext>
            </a:extLst>
          </p:cNvPr>
          <p:cNvSpPr/>
          <p:nvPr/>
        </p:nvSpPr>
        <p:spPr>
          <a:xfrm>
            <a:off x="2361585" y="443145"/>
            <a:ext cx="7340275" cy="769241"/>
          </a:xfrm>
          <a:prstGeom prst="rect">
            <a:avLst/>
          </a:prstGeom>
        </p:spPr>
        <p:txBody>
          <a:bodyPr wrap="square">
            <a:spAutoFit/>
          </a:bodyPr>
          <a:lstStyle/>
          <a:p>
            <a:pPr defTabSz="457063"/>
            <a:r>
              <a:rPr lang="en-US" sz="4399" b="1" dirty="0">
                <a:solidFill>
                  <a:srgbClr val="99CB38">
                    <a:lumMod val="75000"/>
                  </a:srgbClr>
                </a:solidFill>
                <a:latin typeface="Rockwell" panose="02060603020205020403"/>
              </a:rPr>
              <a:t>Who would you donate to?</a:t>
            </a:r>
            <a:endParaRPr lang="en-US" sz="4399" dirty="0">
              <a:solidFill>
                <a:prstClr val="black"/>
              </a:solidFill>
              <a:latin typeface="Rockwell" panose="02060603020205020403"/>
            </a:endParaRPr>
          </a:p>
        </p:txBody>
      </p:sp>
    </p:spTree>
    <p:extLst>
      <p:ext uri="{BB962C8B-B14F-4D97-AF65-F5344CB8AC3E}">
        <p14:creationId xmlns:p14="http://schemas.microsoft.com/office/powerpoint/2010/main" val="3060467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E2366EBA-92FD-44AE-87A9-25E5135EB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93"/>
            <a:ext cx="12188825" cy="68674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latin typeface="Rockwell" panose="02060603020205020403"/>
            </a:endParaRPr>
          </a:p>
        </p:txBody>
      </p:sp>
      <p:grpSp>
        <p:nvGrpSpPr>
          <p:cNvPr id="74" name="Group 73">
            <a:extLst>
              <a:ext uri="{FF2B5EF4-FFF2-40B4-BE49-F238E27FC236}">
                <a16:creationId xmlns:a16="http://schemas.microsoft.com/office/drawing/2014/main" id="{B437F5FC-01F7-4EB4-81E7-C27D917E955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405" y="893"/>
            <a:ext cx="12580837" cy="6851453"/>
            <a:chOff x="-417513" y="0"/>
            <a:chExt cx="12584114" cy="6853238"/>
          </a:xfrm>
        </p:grpSpPr>
        <p:sp>
          <p:nvSpPr>
            <p:cNvPr id="75" name="Freeform 5">
              <a:extLst>
                <a:ext uri="{FF2B5EF4-FFF2-40B4-BE49-F238E27FC236}">
                  <a16:creationId xmlns:a16="http://schemas.microsoft.com/office/drawing/2014/main" id="{4B0CFF10-4805-4BFA-961B-1F60DAEB948A}"/>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a:extLst>
                <a:ext uri="{FF2B5EF4-FFF2-40B4-BE49-F238E27FC236}">
                  <a16:creationId xmlns:a16="http://schemas.microsoft.com/office/drawing/2014/main" id="{BE054536-C03E-4857-B4AE-D687A58F9A9F}"/>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a:extLst>
                <a:ext uri="{FF2B5EF4-FFF2-40B4-BE49-F238E27FC236}">
                  <a16:creationId xmlns:a16="http://schemas.microsoft.com/office/drawing/2014/main" id="{FE33E51C-23D8-43F5-98C4-A2ED2C4C99C7}"/>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a:extLst>
                <a:ext uri="{FF2B5EF4-FFF2-40B4-BE49-F238E27FC236}">
                  <a16:creationId xmlns:a16="http://schemas.microsoft.com/office/drawing/2014/main" id="{89E18891-DEB2-4CFD-A907-2868B2A91055}"/>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a:extLst>
                <a:ext uri="{FF2B5EF4-FFF2-40B4-BE49-F238E27FC236}">
                  <a16:creationId xmlns:a16="http://schemas.microsoft.com/office/drawing/2014/main" id="{0002C1BB-DB60-4314-A2FC-203E54D94C78}"/>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a:extLst>
                <a:ext uri="{FF2B5EF4-FFF2-40B4-BE49-F238E27FC236}">
                  <a16:creationId xmlns:a16="http://schemas.microsoft.com/office/drawing/2014/main" id="{9B75BDFA-6D78-4FB1-9F21-5280855C49F8}"/>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a:extLst>
                <a:ext uri="{FF2B5EF4-FFF2-40B4-BE49-F238E27FC236}">
                  <a16:creationId xmlns:a16="http://schemas.microsoft.com/office/drawing/2014/main" id="{0B632D6B-A327-41AB-BBCF-9A03AD2AB738}"/>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a:extLst>
                <a:ext uri="{FF2B5EF4-FFF2-40B4-BE49-F238E27FC236}">
                  <a16:creationId xmlns:a16="http://schemas.microsoft.com/office/drawing/2014/main" id="{F514BBC5-1736-4813-BECB-5A6B6738E587}"/>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a:extLst>
                <a:ext uri="{FF2B5EF4-FFF2-40B4-BE49-F238E27FC236}">
                  <a16:creationId xmlns:a16="http://schemas.microsoft.com/office/drawing/2014/main" id="{94A2C868-7AEC-4209-BFA3-7185B11D330C}"/>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a:extLst>
                <a:ext uri="{FF2B5EF4-FFF2-40B4-BE49-F238E27FC236}">
                  <a16:creationId xmlns:a16="http://schemas.microsoft.com/office/drawing/2014/main" id="{FF56CB70-2B25-4695-ADC8-6092D0D1129B}"/>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a:extLst>
                <a:ext uri="{FF2B5EF4-FFF2-40B4-BE49-F238E27FC236}">
                  <a16:creationId xmlns:a16="http://schemas.microsoft.com/office/drawing/2014/main" id="{BA411BEF-2182-4458-B9AF-1634B5C23168}"/>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a:extLst>
                <a:ext uri="{FF2B5EF4-FFF2-40B4-BE49-F238E27FC236}">
                  <a16:creationId xmlns:a16="http://schemas.microsoft.com/office/drawing/2014/main" id="{53F27E63-3F11-4C85-AC72-1EE8508C4C42}"/>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a:extLst>
                <a:ext uri="{FF2B5EF4-FFF2-40B4-BE49-F238E27FC236}">
                  <a16:creationId xmlns:a16="http://schemas.microsoft.com/office/drawing/2014/main" id="{68B589BA-F70F-4E0B-94B9-EEB83EDF3F2F}"/>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a:extLst>
                <a:ext uri="{FF2B5EF4-FFF2-40B4-BE49-F238E27FC236}">
                  <a16:creationId xmlns:a16="http://schemas.microsoft.com/office/drawing/2014/main" id="{9D0B991D-CB0A-415F-8D77-A5565F66F0EA}"/>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a:extLst>
                <a:ext uri="{FF2B5EF4-FFF2-40B4-BE49-F238E27FC236}">
                  <a16:creationId xmlns:a16="http://schemas.microsoft.com/office/drawing/2014/main" id="{701E99DE-74F0-41D1-BBF4-5A57053BB6C0}"/>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a:extLst>
                <a:ext uri="{FF2B5EF4-FFF2-40B4-BE49-F238E27FC236}">
                  <a16:creationId xmlns:a16="http://schemas.microsoft.com/office/drawing/2014/main" id="{C02EE40A-8F17-4182-9495-9506463B794E}"/>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a:extLst>
                <a:ext uri="{FF2B5EF4-FFF2-40B4-BE49-F238E27FC236}">
                  <a16:creationId xmlns:a16="http://schemas.microsoft.com/office/drawing/2014/main" id="{924210CA-0A35-4127-925F-D4084B7DC394}"/>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a:extLst>
                <a:ext uri="{FF2B5EF4-FFF2-40B4-BE49-F238E27FC236}">
                  <a16:creationId xmlns:a16="http://schemas.microsoft.com/office/drawing/2014/main" id="{DC13CEF1-DD2D-474C-B81C-820CEF3D9C3A}"/>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a:extLst>
                <a:ext uri="{FF2B5EF4-FFF2-40B4-BE49-F238E27FC236}">
                  <a16:creationId xmlns:a16="http://schemas.microsoft.com/office/drawing/2014/main" id="{F889481A-8038-43E6-8EF1-A5F802CEDF15}"/>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a:extLst>
                <a:ext uri="{FF2B5EF4-FFF2-40B4-BE49-F238E27FC236}">
                  <a16:creationId xmlns:a16="http://schemas.microsoft.com/office/drawing/2014/main" id="{128BD14A-9093-4854-A73A-F666B2ED2D2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a:extLst>
                <a:ext uri="{FF2B5EF4-FFF2-40B4-BE49-F238E27FC236}">
                  <a16:creationId xmlns:a16="http://schemas.microsoft.com/office/drawing/2014/main" id="{22D884F4-76EC-4371-B903-E79CF191E30F}"/>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97" name="Rectangle 96">
            <a:extLst>
              <a:ext uri="{FF2B5EF4-FFF2-40B4-BE49-F238E27FC236}">
                <a16:creationId xmlns:a16="http://schemas.microsoft.com/office/drawing/2014/main" id="{7C462C46-EFB7-4580-9921-DFC346FCC3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164" y="893"/>
            <a:ext cx="10265662" cy="68674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latin typeface="Rockwell" panose="02060603020205020403"/>
            </a:endParaRPr>
          </a:p>
        </p:txBody>
      </p:sp>
      <p:sp>
        <p:nvSpPr>
          <p:cNvPr id="99" name="Isosceles Triangle 98">
            <a:extLst>
              <a:ext uri="{FF2B5EF4-FFF2-40B4-BE49-F238E27FC236}">
                <a16:creationId xmlns:a16="http://schemas.microsoft.com/office/drawing/2014/main" id="{B8B918B4-AB10-4E3A-916E-A9625586EA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434" y="955458"/>
            <a:ext cx="300696" cy="2592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063"/>
            <a:endParaRPr lang="en-US" sz="1799" dirty="0">
              <a:solidFill>
                <a:prstClr val="white"/>
              </a:solidFill>
              <a:latin typeface="Rockwell" panose="02060603020205020403"/>
            </a:endParaRPr>
          </a:p>
        </p:txBody>
      </p:sp>
      <p:sp>
        <p:nvSpPr>
          <p:cNvPr id="2" name="Title 1">
            <a:extLst>
              <a:ext uri="{FF2B5EF4-FFF2-40B4-BE49-F238E27FC236}">
                <a16:creationId xmlns:a16="http://schemas.microsoft.com/office/drawing/2014/main" id="{63728331-3239-4844-A876-1D866F741955}"/>
              </a:ext>
            </a:extLst>
          </p:cNvPr>
          <p:cNvSpPr>
            <a:spLocks noGrp="1"/>
          </p:cNvSpPr>
          <p:nvPr>
            <p:ph type="title"/>
          </p:nvPr>
        </p:nvSpPr>
        <p:spPr>
          <a:xfrm>
            <a:off x="2879735" y="585443"/>
            <a:ext cx="6229234" cy="1230250"/>
          </a:xfrm>
        </p:spPr>
        <p:txBody>
          <a:bodyPr anchor="t">
            <a:normAutofit/>
          </a:bodyPr>
          <a:lstStyle/>
          <a:p>
            <a:pPr algn="l"/>
            <a:r>
              <a:rPr lang="en-US" sz="3599" dirty="0">
                <a:solidFill>
                  <a:schemeClr val="accent1"/>
                </a:solidFill>
              </a:rPr>
              <a:t>Selecting Data Points</a:t>
            </a:r>
          </a:p>
        </p:txBody>
      </p:sp>
      <p:sp>
        <p:nvSpPr>
          <p:cNvPr id="5" name="TextBox 4">
            <a:extLst>
              <a:ext uri="{FF2B5EF4-FFF2-40B4-BE49-F238E27FC236}">
                <a16:creationId xmlns:a16="http://schemas.microsoft.com/office/drawing/2014/main" id="{4BE699D8-37F9-4CC0-BC16-1E2409A5E257}"/>
              </a:ext>
            </a:extLst>
          </p:cNvPr>
          <p:cNvSpPr txBox="1"/>
          <p:nvPr/>
        </p:nvSpPr>
        <p:spPr>
          <a:xfrm>
            <a:off x="2313974" y="2440419"/>
            <a:ext cx="3251554" cy="3415430"/>
          </a:xfrm>
          <a:prstGeom prst="rect">
            <a:avLst/>
          </a:prstGeom>
          <a:noFill/>
        </p:spPr>
        <p:txBody>
          <a:bodyPr wrap="square" rtlCol="0">
            <a:spAutoFit/>
          </a:bodyPr>
          <a:lstStyle/>
          <a:p>
            <a:pPr marL="285664" indent="-285664" defTabSz="457063">
              <a:buFont typeface="Arial" panose="020B0604020202020204" pitchFamily="34" charset="0"/>
              <a:buChar char="•"/>
            </a:pPr>
            <a:r>
              <a:rPr lang="en-US" sz="1799" dirty="0">
                <a:solidFill>
                  <a:prstClr val="black"/>
                </a:solidFill>
                <a:latin typeface="Rockwell" panose="02060603020205020403"/>
              </a:rPr>
              <a:t>Gender</a:t>
            </a:r>
          </a:p>
          <a:p>
            <a:pPr marL="285664" indent="-285664" defTabSz="457063">
              <a:buFont typeface="Arial" panose="020B0604020202020204" pitchFamily="34" charset="0"/>
              <a:buChar char="•"/>
            </a:pPr>
            <a:r>
              <a:rPr lang="en-US" sz="1799" dirty="0">
                <a:solidFill>
                  <a:prstClr val="black"/>
                </a:solidFill>
                <a:latin typeface="Rockwell" panose="02060603020205020403"/>
              </a:rPr>
              <a:t>Age</a:t>
            </a:r>
          </a:p>
          <a:p>
            <a:pPr marL="285664" indent="-285664" defTabSz="457063">
              <a:buFont typeface="Arial" panose="020B0604020202020204" pitchFamily="34" charset="0"/>
              <a:buChar char="•"/>
            </a:pPr>
            <a:r>
              <a:rPr lang="en-US" sz="1799" dirty="0">
                <a:solidFill>
                  <a:prstClr val="black"/>
                </a:solidFill>
                <a:latin typeface="Rockwell" panose="02060603020205020403"/>
              </a:rPr>
              <a:t>Married</a:t>
            </a:r>
          </a:p>
          <a:p>
            <a:pPr marL="285664" indent="-285664" defTabSz="457063">
              <a:buFont typeface="Arial" panose="020B0604020202020204" pitchFamily="34" charset="0"/>
              <a:buChar char="•"/>
            </a:pPr>
            <a:r>
              <a:rPr lang="en-US" sz="1799" dirty="0">
                <a:solidFill>
                  <a:prstClr val="black"/>
                </a:solidFill>
                <a:latin typeface="Rockwell" panose="02060603020205020403"/>
              </a:rPr>
              <a:t>Parent</a:t>
            </a:r>
          </a:p>
          <a:p>
            <a:pPr marL="285664" indent="-285664" defTabSz="457063">
              <a:buFont typeface="Arial" panose="020B0604020202020204" pitchFamily="34" charset="0"/>
              <a:buChar char="•"/>
            </a:pPr>
            <a:r>
              <a:rPr lang="en-US" sz="1799" dirty="0">
                <a:solidFill>
                  <a:prstClr val="black"/>
                </a:solidFill>
                <a:latin typeface="Rockwell" panose="02060603020205020403"/>
              </a:rPr>
              <a:t># of Children</a:t>
            </a:r>
          </a:p>
          <a:p>
            <a:pPr marL="285664" indent="-285664" defTabSz="457063">
              <a:buFont typeface="Arial" panose="020B0604020202020204" pitchFamily="34" charset="0"/>
              <a:buChar char="•"/>
            </a:pPr>
            <a:r>
              <a:rPr lang="en-US" sz="1799" dirty="0">
                <a:solidFill>
                  <a:prstClr val="black"/>
                </a:solidFill>
                <a:latin typeface="Rockwell" panose="02060603020205020403"/>
              </a:rPr>
              <a:t>Child</a:t>
            </a:r>
          </a:p>
          <a:p>
            <a:pPr marL="285664" indent="-285664" defTabSz="457063">
              <a:buFont typeface="Arial" panose="020B0604020202020204" pitchFamily="34" charset="0"/>
              <a:buChar char="•"/>
            </a:pPr>
            <a:r>
              <a:rPr lang="en-US" sz="1799" dirty="0">
                <a:solidFill>
                  <a:prstClr val="black"/>
                </a:solidFill>
                <a:latin typeface="Rockwell" panose="02060603020205020403"/>
              </a:rPr>
              <a:t>Occupation</a:t>
            </a:r>
          </a:p>
          <a:p>
            <a:pPr marL="285664" indent="-285664" defTabSz="457063">
              <a:buFont typeface="Arial" panose="020B0604020202020204" pitchFamily="34" charset="0"/>
              <a:buChar char="•"/>
            </a:pPr>
            <a:r>
              <a:rPr lang="en-US" sz="1799" dirty="0">
                <a:solidFill>
                  <a:prstClr val="black"/>
                </a:solidFill>
                <a:latin typeface="Rockwell" panose="02060603020205020403"/>
              </a:rPr>
              <a:t>Private or Public Sector</a:t>
            </a:r>
          </a:p>
          <a:p>
            <a:pPr marL="285664" indent="-285664" defTabSz="457063">
              <a:buFont typeface="Arial" panose="020B0604020202020204" pitchFamily="34" charset="0"/>
              <a:buChar char="•"/>
            </a:pPr>
            <a:r>
              <a:rPr lang="en-US" sz="1799" dirty="0">
                <a:solidFill>
                  <a:prstClr val="black"/>
                </a:solidFill>
                <a:latin typeface="Rockwell" panose="02060603020205020403"/>
              </a:rPr>
              <a:t>Race</a:t>
            </a:r>
          </a:p>
          <a:p>
            <a:pPr marL="285664" indent="-285664" defTabSz="457063">
              <a:buFont typeface="Arial" panose="020B0604020202020204" pitchFamily="34" charset="0"/>
              <a:buChar char="•"/>
            </a:pPr>
            <a:r>
              <a:rPr lang="en-US" sz="1799" dirty="0">
                <a:solidFill>
                  <a:prstClr val="black"/>
                </a:solidFill>
                <a:latin typeface="Rockwell" panose="02060603020205020403"/>
              </a:rPr>
              <a:t>Religious Comment</a:t>
            </a:r>
          </a:p>
          <a:p>
            <a:pPr marL="285664" indent="-285664" defTabSz="457063">
              <a:buFont typeface="Arial" panose="020B0604020202020204" pitchFamily="34" charset="0"/>
              <a:buChar char="•"/>
            </a:pPr>
            <a:endParaRPr lang="en-US" sz="1799" dirty="0">
              <a:solidFill>
                <a:prstClr val="black"/>
              </a:solidFill>
              <a:latin typeface="Rockwell" panose="02060603020205020403"/>
            </a:endParaRPr>
          </a:p>
          <a:p>
            <a:pPr marL="285664" indent="-285664" defTabSz="457063">
              <a:buFont typeface="Arial" panose="020B0604020202020204" pitchFamily="34" charset="0"/>
              <a:buChar char="•"/>
            </a:pPr>
            <a:endParaRPr lang="en-US" sz="1799" dirty="0">
              <a:solidFill>
                <a:prstClr val="black"/>
              </a:solidFill>
              <a:latin typeface="Rockwell" panose="02060603020205020403"/>
            </a:endParaRPr>
          </a:p>
        </p:txBody>
      </p:sp>
      <p:sp>
        <p:nvSpPr>
          <p:cNvPr id="6" name="TextBox 5">
            <a:extLst>
              <a:ext uri="{FF2B5EF4-FFF2-40B4-BE49-F238E27FC236}">
                <a16:creationId xmlns:a16="http://schemas.microsoft.com/office/drawing/2014/main" id="{CB82384A-030E-4E75-845B-7593B2A8E9C3}"/>
              </a:ext>
            </a:extLst>
          </p:cNvPr>
          <p:cNvSpPr txBox="1"/>
          <p:nvPr/>
        </p:nvSpPr>
        <p:spPr>
          <a:xfrm>
            <a:off x="5534782" y="2440419"/>
            <a:ext cx="3099212" cy="3415430"/>
          </a:xfrm>
          <a:prstGeom prst="rect">
            <a:avLst/>
          </a:prstGeom>
          <a:noFill/>
        </p:spPr>
        <p:txBody>
          <a:bodyPr wrap="square" rtlCol="0">
            <a:spAutoFit/>
          </a:bodyPr>
          <a:lstStyle/>
          <a:p>
            <a:pPr marL="285664" indent="-285664" defTabSz="457063">
              <a:buFont typeface="Arial" panose="020B0604020202020204" pitchFamily="34" charset="0"/>
              <a:buChar char="•"/>
            </a:pPr>
            <a:r>
              <a:rPr lang="en-US" sz="1799" dirty="0">
                <a:solidFill>
                  <a:prstClr val="black"/>
                </a:solidFill>
                <a:latin typeface="Rockwell" panose="02060603020205020403"/>
              </a:rPr>
              <a:t>Medical Reason</a:t>
            </a:r>
          </a:p>
          <a:p>
            <a:pPr marL="285664" indent="-285664" defTabSz="457063">
              <a:buFont typeface="Arial" panose="020B0604020202020204" pitchFamily="34" charset="0"/>
              <a:buChar char="•"/>
            </a:pPr>
            <a:r>
              <a:rPr lang="en-US" sz="1799" dirty="0">
                <a:solidFill>
                  <a:prstClr val="black"/>
                </a:solidFill>
                <a:latin typeface="Rockwell" panose="02060603020205020403"/>
              </a:rPr>
              <a:t>Date Created</a:t>
            </a:r>
          </a:p>
          <a:p>
            <a:pPr marL="285664" indent="-285664" defTabSz="457063">
              <a:buFont typeface="Arial" panose="020B0604020202020204" pitchFamily="34" charset="0"/>
              <a:buChar char="•"/>
            </a:pPr>
            <a:r>
              <a:rPr lang="en-US" sz="1799" dirty="0">
                <a:solidFill>
                  <a:prstClr val="black"/>
                </a:solidFill>
                <a:latin typeface="Rockwell" panose="02060603020205020403"/>
              </a:rPr>
              <a:t>Number of Likes on Cover Photo</a:t>
            </a:r>
          </a:p>
          <a:p>
            <a:pPr marL="285664" indent="-285664" defTabSz="457063">
              <a:buFont typeface="Arial" panose="020B0604020202020204" pitchFamily="34" charset="0"/>
              <a:buChar char="•"/>
            </a:pPr>
            <a:r>
              <a:rPr lang="en-US" sz="1799" dirty="0">
                <a:solidFill>
                  <a:prstClr val="black"/>
                </a:solidFill>
                <a:latin typeface="Rockwell" panose="02060603020205020403"/>
              </a:rPr>
              <a:t>Goal</a:t>
            </a:r>
          </a:p>
          <a:p>
            <a:pPr marL="285664" indent="-285664" defTabSz="457063">
              <a:buFont typeface="Arial" panose="020B0604020202020204" pitchFamily="34" charset="0"/>
              <a:buChar char="•"/>
            </a:pPr>
            <a:r>
              <a:rPr lang="en-US" sz="1799" dirty="0">
                <a:solidFill>
                  <a:prstClr val="black"/>
                </a:solidFill>
                <a:latin typeface="Rockwell" panose="02060603020205020403"/>
              </a:rPr>
              <a:t>Amount Donated</a:t>
            </a:r>
          </a:p>
          <a:p>
            <a:pPr marL="285664" indent="-285664" defTabSz="457063">
              <a:buFont typeface="Arial" panose="020B0604020202020204" pitchFamily="34" charset="0"/>
              <a:buChar char="•"/>
            </a:pPr>
            <a:r>
              <a:rPr lang="en-US" sz="1799" dirty="0">
                <a:solidFill>
                  <a:prstClr val="black"/>
                </a:solidFill>
                <a:latin typeface="Rockwell" panose="02060603020205020403"/>
              </a:rPr>
              <a:t>Was the Goal Met?</a:t>
            </a:r>
          </a:p>
          <a:p>
            <a:pPr marL="285664" indent="-285664" defTabSz="457063">
              <a:buFont typeface="Arial" panose="020B0604020202020204" pitchFamily="34" charset="0"/>
              <a:buChar char="•"/>
            </a:pPr>
            <a:r>
              <a:rPr lang="en-US" sz="1799" dirty="0">
                <a:solidFill>
                  <a:prstClr val="black"/>
                </a:solidFill>
                <a:latin typeface="Rockwell" panose="02060603020205020403"/>
              </a:rPr>
              <a:t>Total Shares</a:t>
            </a:r>
          </a:p>
          <a:p>
            <a:pPr marL="285664" indent="-285664" defTabSz="457063">
              <a:buFont typeface="Arial" panose="020B0604020202020204" pitchFamily="34" charset="0"/>
              <a:buChar char="•"/>
            </a:pPr>
            <a:r>
              <a:rPr lang="en-US" sz="1799" dirty="0">
                <a:solidFill>
                  <a:prstClr val="black"/>
                </a:solidFill>
                <a:latin typeface="Rockwell" panose="02060603020205020403"/>
              </a:rPr>
              <a:t>Time Elapsed</a:t>
            </a:r>
          </a:p>
          <a:p>
            <a:pPr marL="285664" indent="-285664" defTabSz="457063">
              <a:buFont typeface="Arial" panose="020B0604020202020204" pitchFamily="34" charset="0"/>
              <a:buChar char="•"/>
            </a:pPr>
            <a:r>
              <a:rPr lang="en-US" sz="1799" dirty="0">
                <a:solidFill>
                  <a:prstClr val="black"/>
                </a:solidFill>
                <a:latin typeface="Rockwell" panose="02060603020205020403"/>
              </a:rPr>
              <a:t>Number of Donors</a:t>
            </a:r>
          </a:p>
          <a:p>
            <a:pPr marL="285664" indent="-285664" defTabSz="457063">
              <a:buFont typeface="Arial" panose="020B0604020202020204" pitchFamily="34" charset="0"/>
              <a:buChar char="•"/>
            </a:pPr>
            <a:r>
              <a:rPr lang="en-US" sz="1799" dirty="0">
                <a:solidFill>
                  <a:prstClr val="black"/>
                </a:solidFill>
                <a:latin typeface="Rockwell" panose="02060603020205020403"/>
              </a:rPr>
              <a:t>Number of Pictures</a:t>
            </a:r>
          </a:p>
          <a:p>
            <a:pPr defTabSz="457063"/>
            <a:endParaRPr lang="en-US" sz="1799" dirty="0">
              <a:solidFill>
                <a:prstClr val="black"/>
              </a:solidFill>
              <a:latin typeface="Rockwell" panose="02060603020205020403"/>
            </a:endParaRPr>
          </a:p>
        </p:txBody>
      </p:sp>
      <p:sp>
        <p:nvSpPr>
          <p:cNvPr id="7" name="TextBox 6">
            <a:extLst>
              <a:ext uri="{FF2B5EF4-FFF2-40B4-BE49-F238E27FC236}">
                <a16:creationId xmlns:a16="http://schemas.microsoft.com/office/drawing/2014/main" id="{6FF9125C-6889-4750-90A1-C8F4B8264DC3}"/>
              </a:ext>
            </a:extLst>
          </p:cNvPr>
          <p:cNvSpPr txBox="1"/>
          <p:nvPr/>
        </p:nvSpPr>
        <p:spPr>
          <a:xfrm>
            <a:off x="8603248" y="2440418"/>
            <a:ext cx="3251554" cy="2307723"/>
          </a:xfrm>
          <a:prstGeom prst="rect">
            <a:avLst/>
          </a:prstGeom>
          <a:noFill/>
        </p:spPr>
        <p:txBody>
          <a:bodyPr wrap="square" rtlCol="0">
            <a:spAutoFit/>
          </a:bodyPr>
          <a:lstStyle/>
          <a:p>
            <a:pPr marL="285664" indent="-285664" defTabSz="457063">
              <a:buFont typeface="Arial" panose="020B0604020202020204" pitchFamily="34" charset="0"/>
              <a:buChar char="•"/>
            </a:pPr>
            <a:r>
              <a:rPr lang="en-US" sz="1799" dirty="0">
                <a:solidFill>
                  <a:prstClr val="black"/>
                </a:solidFill>
                <a:latin typeface="Rockwell" panose="02060603020205020403"/>
              </a:rPr>
              <a:t>Updates</a:t>
            </a:r>
          </a:p>
          <a:p>
            <a:pPr marL="285664" indent="-285664" defTabSz="457063">
              <a:buFont typeface="Arial" panose="020B0604020202020204" pitchFamily="34" charset="0"/>
              <a:buChar char="•"/>
            </a:pPr>
            <a:r>
              <a:rPr lang="en-US" sz="1799" dirty="0">
                <a:solidFill>
                  <a:prstClr val="black"/>
                </a:solidFill>
                <a:latin typeface="Rockwell" panose="02060603020205020403"/>
              </a:rPr>
              <a:t>Highest Donation</a:t>
            </a:r>
          </a:p>
          <a:p>
            <a:pPr marL="285664" indent="-285664" defTabSz="457063">
              <a:buFont typeface="Arial" panose="020B0604020202020204" pitchFamily="34" charset="0"/>
              <a:buChar char="•"/>
            </a:pPr>
            <a:r>
              <a:rPr lang="en-US" sz="1799" dirty="0">
                <a:solidFill>
                  <a:prstClr val="black"/>
                </a:solidFill>
                <a:latin typeface="Rockwell" panose="02060603020205020403"/>
              </a:rPr>
              <a:t>Highest Anonymous Donors</a:t>
            </a:r>
          </a:p>
          <a:p>
            <a:pPr marL="285664" indent="-285664" defTabSz="457063">
              <a:buFont typeface="Arial" panose="020B0604020202020204" pitchFamily="34" charset="0"/>
              <a:buChar char="•"/>
            </a:pPr>
            <a:r>
              <a:rPr lang="en-US" sz="1799" dirty="0">
                <a:solidFill>
                  <a:prstClr val="black"/>
                </a:solidFill>
                <a:latin typeface="Rockwell" panose="02060603020205020403"/>
              </a:rPr>
              <a:t># of Donations over $200 </a:t>
            </a:r>
          </a:p>
          <a:p>
            <a:pPr marL="285664" indent="-285664" defTabSz="457063">
              <a:buFont typeface="Arial" panose="020B0604020202020204" pitchFamily="34" charset="0"/>
              <a:buChar char="•"/>
            </a:pPr>
            <a:r>
              <a:rPr lang="en-US" sz="1799" dirty="0">
                <a:solidFill>
                  <a:prstClr val="black"/>
                </a:solidFill>
                <a:latin typeface="Rockwell" panose="02060603020205020403"/>
              </a:rPr>
              <a:t># of Anonymous Donors</a:t>
            </a:r>
          </a:p>
          <a:p>
            <a:pPr marL="742727" lvl="1" indent="-285664" defTabSz="457063">
              <a:buFont typeface="Arial" panose="020B0604020202020204" pitchFamily="34" charset="0"/>
              <a:buChar char="•"/>
            </a:pPr>
            <a:r>
              <a:rPr lang="en-US" sz="1799" dirty="0">
                <a:solidFill>
                  <a:prstClr val="black"/>
                </a:solidFill>
                <a:latin typeface="Rockwell" panose="02060603020205020403"/>
              </a:rPr>
              <a:t>In top 20</a:t>
            </a:r>
          </a:p>
          <a:p>
            <a:pPr marL="285664" indent="-285664" defTabSz="457063">
              <a:buFont typeface="Arial" panose="020B0604020202020204" pitchFamily="34" charset="0"/>
              <a:buChar char="•"/>
            </a:pPr>
            <a:r>
              <a:rPr lang="en-US" sz="1799" dirty="0">
                <a:solidFill>
                  <a:prstClr val="black"/>
                </a:solidFill>
                <a:latin typeface="Rockwell" panose="02060603020205020403"/>
              </a:rPr>
              <a:t>Who wrote the story?</a:t>
            </a:r>
          </a:p>
        </p:txBody>
      </p:sp>
      <p:sp>
        <p:nvSpPr>
          <p:cNvPr id="8" name="TextBox 7">
            <a:extLst>
              <a:ext uri="{FF2B5EF4-FFF2-40B4-BE49-F238E27FC236}">
                <a16:creationId xmlns:a16="http://schemas.microsoft.com/office/drawing/2014/main" id="{6D362306-6C65-433A-87BC-839AF7EE0F85}"/>
              </a:ext>
            </a:extLst>
          </p:cNvPr>
          <p:cNvSpPr txBox="1"/>
          <p:nvPr/>
        </p:nvSpPr>
        <p:spPr>
          <a:xfrm>
            <a:off x="2872698" y="1781103"/>
            <a:ext cx="2987498" cy="369236"/>
          </a:xfrm>
          <a:prstGeom prst="rect">
            <a:avLst/>
          </a:prstGeom>
          <a:noFill/>
        </p:spPr>
        <p:txBody>
          <a:bodyPr wrap="square" rtlCol="0">
            <a:spAutoFit/>
          </a:bodyPr>
          <a:lstStyle/>
          <a:p>
            <a:pPr defTabSz="457063"/>
            <a:r>
              <a:rPr lang="en-US" sz="1799" dirty="0">
                <a:solidFill>
                  <a:srgbClr val="99CB38">
                    <a:lumMod val="75000"/>
                  </a:srgbClr>
                </a:solidFill>
                <a:latin typeface="Rockwell" panose="02060603020205020403"/>
              </a:rPr>
              <a:t>Demographic </a:t>
            </a:r>
          </a:p>
        </p:txBody>
      </p:sp>
      <p:sp>
        <p:nvSpPr>
          <p:cNvPr id="96" name="TextBox 95">
            <a:extLst>
              <a:ext uri="{FF2B5EF4-FFF2-40B4-BE49-F238E27FC236}">
                <a16:creationId xmlns:a16="http://schemas.microsoft.com/office/drawing/2014/main" id="{9AE104A1-386B-4D35-B6C3-76BAAD07BC59}"/>
              </a:ext>
            </a:extLst>
          </p:cNvPr>
          <p:cNvSpPr txBox="1"/>
          <p:nvPr/>
        </p:nvSpPr>
        <p:spPr>
          <a:xfrm>
            <a:off x="7446303" y="1781103"/>
            <a:ext cx="2987498" cy="369236"/>
          </a:xfrm>
          <a:prstGeom prst="rect">
            <a:avLst/>
          </a:prstGeom>
          <a:noFill/>
        </p:spPr>
        <p:txBody>
          <a:bodyPr wrap="square" rtlCol="0">
            <a:spAutoFit/>
          </a:bodyPr>
          <a:lstStyle/>
          <a:p>
            <a:pPr defTabSz="457063"/>
            <a:r>
              <a:rPr lang="en-US" sz="1799" dirty="0">
                <a:solidFill>
                  <a:srgbClr val="99CB38">
                    <a:lumMod val="75000"/>
                  </a:srgbClr>
                </a:solidFill>
                <a:latin typeface="Rockwell" panose="02060603020205020403"/>
              </a:rPr>
              <a:t>Campaign Performance</a:t>
            </a:r>
          </a:p>
        </p:txBody>
      </p:sp>
      <p:sp>
        <p:nvSpPr>
          <p:cNvPr id="9" name="Rectangle 8">
            <a:extLst>
              <a:ext uri="{FF2B5EF4-FFF2-40B4-BE49-F238E27FC236}">
                <a16:creationId xmlns:a16="http://schemas.microsoft.com/office/drawing/2014/main" id="{6310B000-B835-45ED-A415-25A34E369563}"/>
              </a:ext>
            </a:extLst>
          </p:cNvPr>
          <p:cNvSpPr/>
          <p:nvPr/>
        </p:nvSpPr>
        <p:spPr>
          <a:xfrm>
            <a:off x="5353244" y="2346106"/>
            <a:ext cx="6551076" cy="3506986"/>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defTabSz="457063"/>
            <a:endParaRPr lang="en-US" sz="1799">
              <a:solidFill>
                <a:srgbClr val="99CB38"/>
              </a:solidFill>
              <a:latin typeface="Rockwell" panose="02060603020205020403"/>
            </a:endParaRPr>
          </a:p>
        </p:txBody>
      </p:sp>
      <p:sp>
        <p:nvSpPr>
          <p:cNvPr id="10" name="Rectangle 9">
            <a:extLst>
              <a:ext uri="{FF2B5EF4-FFF2-40B4-BE49-F238E27FC236}">
                <a16:creationId xmlns:a16="http://schemas.microsoft.com/office/drawing/2014/main" id="{79426BC4-75D5-476E-B1BF-F0C068F910E6}"/>
              </a:ext>
            </a:extLst>
          </p:cNvPr>
          <p:cNvSpPr/>
          <p:nvPr/>
        </p:nvSpPr>
        <p:spPr>
          <a:xfrm>
            <a:off x="2202877" y="2326507"/>
            <a:ext cx="2987498" cy="3526586"/>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defTabSz="457063"/>
            <a:endParaRPr lang="en-US" sz="1799">
              <a:solidFill>
                <a:srgbClr val="99CB38"/>
              </a:solidFill>
              <a:latin typeface="Rockwell" panose="02060603020205020403"/>
            </a:endParaRPr>
          </a:p>
        </p:txBody>
      </p:sp>
    </p:spTree>
    <p:extLst>
      <p:ext uri="{BB962C8B-B14F-4D97-AF65-F5344CB8AC3E}">
        <p14:creationId xmlns:p14="http://schemas.microsoft.com/office/powerpoint/2010/main" val="4154474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09D2-D0D4-4AA1-AF6E-8D3CE0CD02FF}"/>
              </a:ext>
            </a:extLst>
          </p:cNvPr>
          <p:cNvSpPr>
            <a:spLocks noGrp="1"/>
          </p:cNvSpPr>
          <p:nvPr>
            <p:ph type="title"/>
          </p:nvPr>
        </p:nvSpPr>
        <p:spPr/>
        <p:txBody>
          <a:bodyPr/>
          <a:lstStyle/>
          <a:p>
            <a:r>
              <a:rPr lang="en-US" dirty="0"/>
              <a:t>Quantitative Results</a:t>
            </a:r>
          </a:p>
        </p:txBody>
      </p:sp>
      <p:sp>
        <p:nvSpPr>
          <p:cNvPr id="3" name="Content Placeholder 2">
            <a:extLst>
              <a:ext uri="{FF2B5EF4-FFF2-40B4-BE49-F238E27FC236}">
                <a16:creationId xmlns:a16="http://schemas.microsoft.com/office/drawing/2014/main" id="{19209D99-A5BB-4E07-85B4-579F2FA3A36B}"/>
              </a:ext>
            </a:extLst>
          </p:cNvPr>
          <p:cNvSpPr>
            <a:spLocks noGrp="1"/>
          </p:cNvSpPr>
          <p:nvPr>
            <p:ph idx="1"/>
          </p:nvPr>
        </p:nvSpPr>
        <p:spPr>
          <a:xfrm>
            <a:off x="5117114" y="1676856"/>
            <a:ext cx="6280237" cy="4380359"/>
          </a:xfrm>
        </p:spPr>
        <p:txBody>
          <a:bodyPr/>
          <a:lstStyle/>
          <a:p>
            <a:r>
              <a:rPr lang="en-US" dirty="0"/>
              <a:t>Likes on the Cover photo correlated to total donated being higher..508.</a:t>
            </a:r>
          </a:p>
          <a:p>
            <a:r>
              <a:rPr lang="en-US" dirty="0"/>
              <a:t>Likes on the Cover photo correlated with the number of shares at .684.</a:t>
            </a:r>
          </a:p>
          <a:p>
            <a:r>
              <a:rPr lang="en-US" dirty="0"/>
              <a:t>Like on Cover photo </a:t>
            </a:r>
            <a:r>
              <a:rPr lang="en-US"/>
              <a:t>correlated with the number of donors </a:t>
            </a:r>
            <a:r>
              <a:rPr lang="en-US" dirty="0"/>
              <a:t>was at .991.</a:t>
            </a:r>
          </a:p>
          <a:p>
            <a:endParaRPr lang="en-US" dirty="0"/>
          </a:p>
          <a:p>
            <a:pPr marL="0" indent="0">
              <a:buNone/>
            </a:pPr>
            <a:endParaRPr lang="en-US" dirty="0"/>
          </a:p>
        </p:txBody>
      </p:sp>
    </p:spTree>
    <p:extLst>
      <p:ext uri="{BB962C8B-B14F-4D97-AF65-F5344CB8AC3E}">
        <p14:creationId xmlns:p14="http://schemas.microsoft.com/office/powerpoint/2010/main" val="1294675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8481E-DD89-EB4B-90ED-F925452A2102}"/>
              </a:ext>
            </a:extLst>
          </p:cNvPr>
          <p:cNvSpPr>
            <a:spLocks noGrp="1"/>
          </p:cNvSpPr>
          <p:nvPr>
            <p:ph type="title"/>
          </p:nvPr>
        </p:nvSpPr>
        <p:spPr>
          <a:xfrm>
            <a:off x="3350015" y="2075082"/>
            <a:ext cx="5488794" cy="936175"/>
          </a:xfrm>
        </p:spPr>
        <p:txBody>
          <a:bodyPr>
            <a:noAutofit/>
          </a:bodyPr>
          <a:lstStyle/>
          <a:p>
            <a:r>
              <a:rPr lang="en-US" sz="3199" dirty="0"/>
              <a:t>Key Takeaways as an Undergrad Research Assistant</a:t>
            </a:r>
          </a:p>
        </p:txBody>
      </p:sp>
      <p:sp>
        <p:nvSpPr>
          <p:cNvPr id="3" name="Text Placeholder 2">
            <a:extLst>
              <a:ext uri="{FF2B5EF4-FFF2-40B4-BE49-F238E27FC236}">
                <a16:creationId xmlns:a16="http://schemas.microsoft.com/office/drawing/2014/main" id="{C1916BAB-2B29-CD4D-8CF6-912306DEEE88}"/>
              </a:ext>
            </a:extLst>
          </p:cNvPr>
          <p:cNvSpPr>
            <a:spLocks noGrp="1"/>
          </p:cNvSpPr>
          <p:nvPr>
            <p:ph type="body" idx="1"/>
          </p:nvPr>
        </p:nvSpPr>
        <p:spPr>
          <a:xfrm>
            <a:off x="3350016" y="3156306"/>
            <a:ext cx="5488793" cy="2019397"/>
          </a:xfrm>
        </p:spPr>
        <p:txBody>
          <a:bodyPr>
            <a:normAutofit/>
          </a:bodyPr>
          <a:lstStyle/>
          <a:p>
            <a:pPr marL="342797" indent="-342797">
              <a:buClr>
                <a:schemeClr val="bg1">
                  <a:lumMod val="95000"/>
                </a:schemeClr>
              </a:buClr>
              <a:buFont typeface="+mj-lt"/>
              <a:buAutoNum type="arabicPeriod"/>
            </a:pPr>
            <a:r>
              <a:rPr lang="en-US" sz="2399" dirty="0">
                <a:solidFill>
                  <a:schemeClr val="bg1"/>
                </a:solidFill>
              </a:rPr>
              <a:t>Good talking points for Interviews</a:t>
            </a:r>
          </a:p>
          <a:p>
            <a:pPr marL="342797" indent="-342797">
              <a:buClr>
                <a:schemeClr val="bg1">
                  <a:lumMod val="95000"/>
                </a:schemeClr>
              </a:buClr>
              <a:buFont typeface="+mj-lt"/>
              <a:buAutoNum type="arabicPeriod"/>
            </a:pPr>
            <a:r>
              <a:rPr lang="en-US" sz="2399" dirty="0">
                <a:solidFill>
                  <a:schemeClr val="bg1"/>
                </a:solidFill>
              </a:rPr>
              <a:t>Research design skills</a:t>
            </a:r>
          </a:p>
          <a:p>
            <a:pPr marL="342797" indent="-342797">
              <a:buClr>
                <a:schemeClr val="bg1">
                  <a:lumMod val="95000"/>
                </a:schemeClr>
              </a:buClr>
              <a:buFont typeface="+mj-lt"/>
              <a:buAutoNum type="arabicPeriod"/>
            </a:pPr>
            <a:r>
              <a:rPr lang="en-US" sz="2399" dirty="0">
                <a:solidFill>
                  <a:schemeClr val="bg1"/>
                </a:solidFill>
              </a:rPr>
              <a:t>Improved technical skills</a:t>
            </a:r>
          </a:p>
        </p:txBody>
      </p:sp>
    </p:spTree>
    <p:extLst>
      <p:ext uri="{BB962C8B-B14F-4D97-AF65-F5344CB8AC3E}">
        <p14:creationId xmlns:p14="http://schemas.microsoft.com/office/powerpoint/2010/main" val="1577134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2"/>
        <p:cNvGrpSpPr/>
        <p:nvPr/>
      </p:nvGrpSpPr>
      <p:grpSpPr>
        <a:xfrm>
          <a:off x="0" y="0"/>
          <a:ext cx="0" cy="0"/>
          <a:chOff x="0" y="0"/>
          <a:chExt cx="0" cy="0"/>
        </a:xfrm>
      </p:grpSpPr>
      <p:cxnSp>
        <p:nvCxnSpPr>
          <p:cNvPr id="169" name="Straight Connector 168">
            <a:extLst>
              <a:ext uri="{FF2B5EF4-FFF2-40B4-BE49-F238E27FC236}">
                <a16:creationId xmlns:a16="http://schemas.microsoft.com/office/drawing/2014/main" id="{B0AD926A-6A49-4FAF-A392-4534F4E9391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1801"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2227F5D-69B1-B844-95A1-C205C7A53130}"/>
              </a:ext>
            </a:extLst>
          </p:cNvPr>
          <p:cNvPicPr>
            <a:picLocks noChangeAspect="1"/>
          </p:cNvPicPr>
          <p:nvPr/>
        </p:nvPicPr>
        <p:blipFill rotWithShape="1">
          <a:blip r:embed="rId3">
            <a:extLst>
              <a:ext uri="{28A0092B-C50C-407E-A947-70E740481C1C}">
                <a14:useLocalDpi xmlns:a14="http://schemas.microsoft.com/office/drawing/2010/main" val="0"/>
              </a:ext>
            </a:extLst>
          </a:blip>
          <a:srcRect t="20610" r="9090" b="30158"/>
          <a:stretch/>
        </p:blipFill>
        <p:spPr>
          <a:xfrm>
            <a:off x="20" y="10"/>
            <a:ext cx="12188805" cy="6857990"/>
          </a:xfrm>
          <a:prstGeom prst="rect">
            <a:avLst/>
          </a:prstGeom>
        </p:spPr>
      </p:pic>
      <p:sp>
        <p:nvSpPr>
          <p:cNvPr id="171" name="Rectangle 170">
            <a:extLst>
              <a:ext uri="{FF2B5EF4-FFF2-40B4-BE49-F238E27FC236}">
                <a16:creationId xmlns:a16="http://schemas.microsoft.com/office/drawing/2014/main" id="{83986255-7116-4744-B8BB-E9165717A1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0299" cy="6858000"/>
          </a:xfrm>
          <a:prstGeom prst="rect">
            <a:avLst/>
          </a:prstGeom>
          <a:solidFill>
            <a:schemeClr val="accent2">
              <a:lumMod val="75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3" name="Straight Connector 172">
            <a:extLst>
              <a:ext uri="{FF2B5EF4-FFF2-40B4-BE49-F238E27FC236}">
                <a16:creationId xmlns:a16="http://schemas.microsoft.com/office/drawing/2014/main" id="{DA45B6EA-FF30-4453-A5A2-F3B9D7F4AD8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1801"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63" name="Shape 163"/>
          <p:cNvSpPr txBox="1">
            <a:spLocks noGrp="1"/>
          </p:cNvSpPr>
          <p:nvPr>
            <p:ph type="title"/>
          </p:nvPr>
        </p:nvSpPr>
        <p:spPr>
          <a:xfrm>
            <a:off x="1023861" y="585216"/>
            <a:ext cx="6005462" cy="1499616"/>
          </a:xfrm>
        </p:spPr>
        <p:txBody>
          <a:bodyPr vert="horz" lIns="91440" tIns="45720" rIns="91440" bIns="45720" rtlCol="0" anchor="ctr">
            <a:normAutofit/>
          </a:bodyPr>
          <a:lstStyle/>
          <a:p>
            <a:pPr defTabSz="914400"/>
            <a:r>
              <a:rPr lang="en-US" sz="5000" dirty="0">
                <a:solidFill>
                  <a:srgbClr val="FFFFFF"/>
                </a:solidFill>
                <a:sym typeface="Cantarell"/>
              </a:rPr>
              <a:t>COMPETITIVE SCHOLARSHIPS</a:t>
            </a:r>
          </a:p>
        </p:txBody>
      </p:sp>
      <p:sp>
        <p:nvSpPr>
          <p:cNvPr id="164" name="Shape 164"/>
          <p:cNvSpPr txBox="1">
            <a:spLocks noGrp="1"/>
          </p:cNvSpPr>
          <p:nvPr>
            <p:ph sz="half" idx="1"/>
          </p:nvPr>
        </p:nvSpPr>
        <p:spPr>
          <a:xfrm>
            <a:off x="1023861" y="2286000"/>
            <a:ext cx="6005462" cy="4023360"/>
          </a:xfrm>
        </p:spPr>
        <p:txBody>
          <a:bodyPr vert="horz" lIns="45720" tIns="45720" rIns="45720" bIns="45720" rtlCol="0">
            <a:normAutofit/>
          </a:bodyPr>
          <a:lstStyle/>
          <a:p>
            <a:pPr defTabSz="914400"/>
            <a:r>
              <a:rPr lang="en-US" dirty="0">
                <a:solidFill>
                  <a:srgbClr val="FFFFFF"/>
                </a:solidFill>
                <a:sym typeface="Cantarell"/>
              </a:rPr>
              <a:t>Competitive scholarships</a:t>
            </a:r>
          </a:p>
          <a:p>
            <a:pPr lvl="1" defTabSz="914400"/>
            <a:r>
              <a:rPr lang="en-US" dirty="0">
                <a:solidFill>
                  <a:srgbClr val="FFFFFF"/>
                </a:solidFill>
                <a:sym typeface="Cantarell"/>
              </a:rPr>
              <a:t>Hillcrest: $5,000 for Research, Service/Leadership, Global Studies, &amp; Creativity.</a:t>
            </a:r>
          </a:p>
          <a:p>
            <a:pPr lvl="1" defTabSz="914400"/>
            <a:r>
              <a:rPr lang="en-US" dirty="0">
                <a:solidFill>
                  <a:srgbClr val="FFFFFF"/>
                </a:solidFill>
                <a:sym typeface="Cantarell"/>
              </a:rPr>
              <a:t>Hinshaw-Daniel: (Any Hillcrest area with need).</a:t>
            </a:r>
          </a:p>
          <a:p>
            <a:pPr lvl="1" defTabSz="914400"/>
            <a:r>
              <a:rPr lang="en-US" dirty="0">
                <a:solidFill>
                  <a:srgbClr val="FFFFFF"/>
                </a:solidFill>
                <a:sym typeface="Cantarell"/>
              </a:rPr>
              <a:t>Frederick I. McGhee: (Entrepreneurship)</a:t>
            </a:r>
          </a:p>
          <a:p>
            <a:pPr defTabSz="914400"/>
            <a:r>
              <a:rPr lang="en-US" dirty="0">
                <a:solidFill>
                  <a:srgbClr val="FFFFFF"/>
                </a:solidFill>
                <a:sym typeface="Cantarell"/>
              </a:rPr>
              <a:t>Hillcrest Scholarships provide $5,000 to support extraordinary, off-campus summer experiences</a:t>
            </a:r>
          </a:p>
          <a:p>
            <a:pPr defTabSz="914400"/>
            <a:r>
              <a:rPr lang="en-US" dirty="0">
                <a:solidFill>
                  <a:srgbClr val="FFFFFF"/>
                </a:solidFill>
                <a:sym typeface="Cantarell"/>
              </a:rPr>
              <a:t>Eligibility</a:t>
            </a:r>
          </a:p>
          <a:p>
            <a:pPr lvl="1" defTabSz="914400"/>
            <a:r>
              <a:rPr lang="en-US" dirty="0">
                <a:solidFill>
                  <a:srgbClr val="FFFFFF"/>
                </a:solidFill>
                <a:sym typeface="Cantarell"/>
              </a:rPr>
              <a:t>Second-year Honors student</a:t>
            </a:r>
          </a:p>
          <a:p>
            <a:pPr defTabSz="914400"/>
            <a:endParaRPr lang="en-US" dirty="0">
              <a:solidFill>
                <a:srgbClr val="FFFFFF"/>
              </a:solidFill>
              <a:sym typeface="Cantarell"/>
            </a:endParaRPr>
          </a:p>
        </p:txBody>
      </p:sp>
    </p:spTree>
    <p:extLst>
      <p:ext uri="{BB962C8B-B14F-4D97-AF65-F5344CB8AC3E}">
        <p14:creationId xmlns:p14="http://schemas.microsoft.com/office/powerpoint/2010/main" val="3640291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3DA51F-29AE-0642-89FB-A92DEBE2F41B}"/>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15668" r="-1" b="7703"/>
          <a:stretch/>
        </p:blipFill>
        <p:spPr>
          <a:xfrm>
            <a:off x="20" y="10"/>
            <a:ext cx="12188805" cy="6857990"/>
          </a:xfrm>
          <a:prstGeom prst="rect">
            <a:avLst/>
          </a:prstGeom>
        </p:spPr>
      </p:pic>
      <p:sp>
        <p:nvSpPr>
          <p:cNvPr id="11" name="Rectangle 10">
            <a:extLst>
              <a:ext uri="{FF2B5EF4-FFF2-40B4-BE49-F238E27FC236}">
                <a16:creationId xmlns:a16="http://schemas.microsoft.com/office/drawing/2014/main" id="{CC1CA635-2D9C-4E3E-820F-5FE35AC143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88825" cy="2298032"/>
          </a:xfrm>
          <a:prstGeom prst="rect">
            <a:avLst/>
          </a:prstGeom>
          <a:solidFill>
            <a:srgbClr val="414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3" name="Straight Connector 12">
            <a:extLst>
              <a:ext uri="{FF2B5EF4-FFF2-40B4-BE49-F238E27FC236}">
                <a16:creationId xmlns:a16="http://schemas.microsoft.com/office/drawing/2014/main" id="{E0E62FBC-456F-48AE-91ED-3956405D76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4658"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080" y="4960137"/>
            <a:ext cx="7770376" cy="1463040"/>
          </a:xfrm>
        </p:spPr>
        <p:txBody>
          <a:bodyPr>
            <a:normAutofit/>
          </a:bodyPr>
          <a:lstStyle/>
          <a:p>
            <a:r>
              <a:rPr lang="en-US" dirty="0">
                <a:solidFill>
                  <a:srgbClr val="FFFFFF"/>
                </a:solidFill>
              </a:rPr>
              <a:t>COB300 Honors  </a:t>
            </a:r>
          </a:p>
        </p:txBody>
      </p:sp>
      <p:sp>
        <p:nvSpPr>
          <p:cNvPr id="3" name="Subtitle 2"/>
          <p:cNvSpPr>
            <a:spLocks noGrp="1"/>
          </p:cNvSpPr>
          <p:nvPr>
            <p:ph type="subTitle" idx="1"/>
          </p:nvPr>
        </p:nvSpPr>
        <p:spPr>
          <a:xfrm>
            <a:off x="8608357" y="4960137"/>
            <a:ext cx="3199567" cy="1463040"/>
          </a:xfrm>
        </p:spPr>
        <p:txBody>
          <a:bodyPr>
            <a:normAutofit/>
          </a:bodyPr>
          <a:lstStyle/>
          <a:p>
            <a:r>
              <a:rPr lang="en-US" sz="3600" dirty="0">
                <a:solidFill>
                  <a:srgbClr val="FFFFFF"/>
                </a:solidFill>
              </a:rPr>
              <a:t>Dr. Laura Leduc</a:t>
            </a:r>
          </a:p>
        </p:txBody>
      </p:sp>
    </p:spTree>
    <p:extLst>
      <p:ext uri="{BB962C8B-B14F-4D97-AF65-F5344CB8AC3E}">
        <p14:creationId xmlns:p14="http://schemas.microsoft.com/office/powerpoint/2010/main" val="30414880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3"/>
        <p:cNvGrpSpPr/>
        <p:nvPr/>
      </p:nvGrpSpPr>
      <p:grpSpPr>
        <a:xfrm>
          <a:off x="0" y="0"/>
          <a:ext cx="0" cy="0"/>
          <a:chOff x="0" y="0"/>
          <a:chExt cx="0" cy="0"/>
        </a:xfrm>
      </p:grpSpPr>
      <p:sp>
        <p:nvSpPr>
          <p:cNvPr id="135" name="Rectangle 134">
            <a:extLst>
              <a:ext uri="{FF2B5EF4-FFF2-40B4-BE49-F238E27FC236}">
                <a16:creationId xmlns:a16="http://schemas.microsoft.com/office/drawing/2014/main" id="{A2A507F1-2EB5-4798-A15F-A7C34A0A6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7" name="Straight Connector 136">
            <a:extLst>
              <a:ext uri="{FF2B5EF4-FFF2-40B4-BE49-F238E27FC236}">
                <a16:creationId xmlns:a16="http://schemas.microsoft.com/office/drawing/2014/main" id="{24F53817-DA39-4DCE-ADDC-F84A3650E8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4657"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C897AC91-6AD7-453A-A09A-E04FB1FFA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551"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C622994C-AFA1-4795-99B4-A01C66521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6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Shape 104"/>
          <p:cNvSpPr txBox="1">
            <a:spLocks noGrp="1"/>
          </p:cNvSpPr>
          <p:nvPr>
            <p:ph type="title"/>
          </p:nvPr>
        </p:nvSpPr>
        <p:spPr>
          <a:xfrm>
            <a:off x="634110" y="640080"/>
            <a:ext cx="6263657" cy="3034857"/>
          </a:xfrm>
        </p:spPr>
        <p:txBody>
          <a:bodyPr vert="horz" lIns="91440" tIns="45720" rIns="91440" bIns="45720" rtlCol="0" anchor="b">
            <a:normAutofit/>
          </a:bodyPr>
          <a:lstStyle/>
          <a:p>
            <a:pPr defTabSz="914400"/>
            <a:r>
              <a:rPr lang="en-US" sz="5000" dirty="0">
                <a:solidFill>
                  <a:srgbClr val="FFFFFF"/>
                </a:solidFill>
                <a:sym typeface="Cantarell"/>
              </a:rPr>
              <a:t>RAISING THE PROFILE OF UNDERGRADUATE RESEARCH</a:t>
            </a:r>
          </a:p>
        </p:txBody>
      </p:sp>
      <p:pic>
        <p:nvPicPr>
          <p:cNvPr id="11" name="Picture 10">
            <a:extLst>
              <a:ext uri="{FF2B5EF4-FFF2-40B4-BE49-F238E27FC236}">
                <a16:creationId xmlns:a16="http://schemas.microsoft.com/office/drawing/2014/main" id="{1FC6B2E1-21AB-497B-9116-AE9642F02C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2748" y="847587"/>
            <a:ext cx="3738298" cy="2420547"/>
          </a:xfrm>
          <a:prstGeom prst="rect">
            <a:avLst/>
          </a:prstGeom>
        </p:spPr>
      </p:pic>
      <p:cxnSp>
        <p:nvCxnSpPr>
          <p:cNvPr id="143" name="Straight Connector 142">
            <a:extLst>
              <a:ext uri="{FF2B5EF4-FFF2-40B4-BE49-F238E27FC236}">
                <a16:creationId xmlns:a16="http://schemas.microsoft.com/office/drawing/2014/main" id="{B54F0E60-E287-4D23-BE89-0D409CC652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474" y="3765314"/>
            <a:ext cx="594205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847063C-8E67-4475-9DBA-7D6C57CB25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4622" y="3589867"/>
            <a:ext cx="3736424" cy="1148951"/>
          </a:xfrm>
          <a:prstGeom prst="rect">
            <a:avLst/>
          </a:prstGeom>
        </p:spPr>
      </p:pic>
    </p:spTree>
    <p:extLst>
      <p:ext uri="{BB962C8B-B14F-4D97-AF65-F5344CB8AC3E}">
        <p14:creationId xmlns:p14="http://schemas.microsoft.com/office/powerpoint/2010/main" val="768589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34110" y="640080"/>
            <a:ext cx="6263657" cy="3034857"/>
          </a:xfrm>
        </p:spPr>
        <p:txBody>
          <a:bodyPr vert="horz" lIns="91440" tIns="45720" rIns="91440" bIns="45720" rtlCol="0" anchor="b">
            <a:normAutofit/>
          </a:bodyPr>
          <a:lstStyle/>
          <a:p>
            <a:pPr defTabSz="914400"/>
            <a:r>
              <a:rPr lang="en-US" sz="5000" dirty="0">
                <a:solidFill>
                  <a:srgbClr val="FFFFFF"/>
                </a:solidFill>
                <a:sym typeface="Cantarell"/>
              </a:rPr>
              <a:t>Thank You for Coming!</a:t>
            </a:r>
          </a:p>
        </p:txBody>
      </p:sp>
      <p:pic>
        <p:nvPicPr>
          <p:cNvPr id="2" name="Picture 1">
            <a:extLst>
              <a:ext uri="{FF2B5EF4-FFF2-40B4-BE49-F238E27FC236}">
                <a16:creationId xmlns:a16="http://schemas.microsoft.com/office/drawing/2014/main" id="{EFDF8F32-1FB3-B244-8B6F-EF43E04D42F8}"/>
              </a:ext>
            </a:extLst>
          </p:cNvPr>
          <p:cNvPicPr>
            <a:picLocks noChangeAspect="1"/>
          </p:cNvPicPr>
          <p:nvPr/>
        </p:nvPicPr>
        <p:blipFill>
          <a:blip r:embed="rId3"/>
          <a:stretch>
            <a:fillRect/>
          </a:stretch>
        </p:blipFill>
        <p:spPr>
          <a:xfrm>
            <a:off x="7962748" y="657365"/>
            <a:ext cx="3738298" cy="1504664"/>
          </a:xfrm>
          <a:prstGeom prst="rect">
            <a:avLst/>
          </a:prstGeom>
        </p:spPr>
      </p:pic>
      <p:pic>
        <p:nvPicPr>
          <p:cNvPr id="8" name="Picture 7">
            <a:extLst>
              <a:ext uri="{FF2B5EF4-FFF2-40B4-BE49-F238E27FC236}">
                <a16:creationId xmlns:a16="http://schemas.microsoft.com/office/drawing/2014/main" id="{85772A26-B827-456D-8E52-FA142B25D1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2748" y="2845929"/>
            <a:ext cx="3738298" cy="1149527"/>
          </a:xfrm>
          <a:prstGeom prst="rect">
            <a:avLst/>
          </a:prstGeom>
        </p:spPr>
      </p:pic>
      <p:pic>
        <p:nvPicPr>
          <p:cNvPr id="6" name="Picture 5">
            <a:extLst>
              <a:ext uri="{FF2B5EF4-FFF2-40B4-BE49-F238E27FC236}">
                <a16:creationId xmlns:a16="http://schemas.microsoft.com/office/drawing/2014/main" id="{56F49EE4-193D-4C81-8B49-7257C19E53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4163" y="4506625"/>
            <a:ext cx="2857342" cy="1850129"/>
          </a:xfrm>
          <a:prstGeom prst="rect">
            <a:avLst/>
          </a:prstGeom>
        </p:spPr>
      </p:pic>
    </p:spTree>
    <p:extLst>
      <p:ext uri="{BB962C8B-B14F-4D97-AF65-F5344CB8AC3E}">
        <p14:creationId xmlns:p14="http://schemas.microsoft.com/office/powerpoint/2010/main" val="1755809884"/>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3"/>
        <p:cNvGrpSpPr/>
        <p:nvPr/>
      </p:nvGrpSpPr>
      <p:grpSpPr>
        <a:xfrm>
          <a:off x="0" y="0"/>
          <a:ext cx="0" cy="0"/>
          <a:chOff x="0" y="0"/>
          <a:chExt cx="0" cy="0"/>
        </a:xfrm>
      </p:grpSpPr>
      <p:sp>
        <p:nvSpPr>
          <p:cNvPr id="151" name="Rectangle 150">
            <a:extLst>
              <a:ext uri="{FF2B5EF4-FFF2-40B4-BE49-F238E27FC236}">
                <a16:creationId xmlns:a16="http://schemas.microsoft.com/office/drawing/2014/main" id="{A2A507F1-2EB5-4798-A15F-A7C34A0A6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3" name="Straight Connector 152">
            <a:extLst>
              <a:ext uri="{FF2B5EF4-FFF2-40B4-BE49-F238E27FC236}">
                <a16:creationId xmlns:a16="http://schemas.microsoft.com/office/drawing/2014/main" id="{24F53817-DA39-4DCE-ADDC-F84A3650E8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4657"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5" name="Rectangle 154">
            <a:extLst>
              <a:ext uri="{FF2B5EF4-FFF2-40B4-BE49-F238E27FC236}">
                <a16:creationId xmlns:a16="http://schemas.microsoft.com/office/drawing/2014/main" id="{CB31C874-8769-4064-AD85-F705E356E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551"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Shape 104"/>
          <p:cNvSpPr txBox="1">
            <a:spLocks noGrp="1"/>
          </p:cNvSpPr>
          <p:nvPr>
            <p:ph type="title"/>
          </p:nvPr>
        </p:nvSpPr>
        <p:spPr>
          <a:xfrm>
            <a:off x="634110" y="640080"/>
            <a:ext cx="4972523" cy="3034857"/>
          </a:xfrm>
        </p:spPr>
        <p:txBody>
          <a:bodyPr vert="horz" lIns="91440" tIns="45720" rIns="91440" bIns="45720" rtlCol="0" anchor="b">
            <a:normAutofit/>
          </a:bodyPr>
          <a:lstStyle/>
          <a:p>
            <a:pPr defTabSz="914400"/>
            <a:r>
              <a:rPr lang="en-US" sz="5000" dirty="0">
                <a:solidFill>
                  <a:schemeClr val="tx1"/>
                </a:solidFill>
                <a:sym typeface="Cantarell"/>
              </a:rPr>
              <a:t>Research Experiences for Undergraduates (REU)</a:t>
            </a:r>
          </a:p>
        </p:txBody>
      </p:sp>
      <p:cxnSp>
        <p:nvCxnSpPr>
          <p:cNvPr id="157" name="Straight Connector 156">
            <a:extLst>
              <a:ext uri="{FF2B5EF4-FFF2-40B4-BE49-F238E27FC236}">
                <a16:creationId xmlns:a16="http://schemas.microsoft.com/office/drawing/2014/main" id="{819EE63D-1989-47AB-89F0-EA9453C0F7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399" y="3765314"/>
            <a:ext cx="46622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9" name="Rectangle 158">
            <a:extLst>
              <a:ext uri="{FF2B5EF4-FFF2-40B4-BE49-F238E27FC236}">
                <a16:creationId xmlns:a16="http://schemas.microsoft.com/office/drawing/2014/main" id="{4C5FBC4B-FD70-41B2-8F8B-BF8D4AF3C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690" y="0"/>
            <a:ext cx="61038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A0DD8A4C-7176-4014-8ECB-952DAD3A3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3341" y="321731"/>
            <a:ext cx="3931481"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2D844F2-94C6-40A6-8CA1-364687CE97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8183" y="986766"/>
            <a:ext cx="3601797" cy="2332163"/>
          </a:xfrm>
          <a:prstGeom prst="rect">
            <a:avLst/>
          </a:prstGeom>
        </p:spPr>
      </p:pic>
      <p:sp>
        <p:nvSpPr>
          <p:cNvPr id="163" name="Rectangle 162">
            <a:extLst>
              <a:ext uri="{FF2B5EF4-FFF2-40B4-BE49-F238E27FC236}">
                <a16:creationId xmlns:a16="http://schemas.microsoft.com/office/drawing/2014/main" id="{D4A741E9-061E-4AA9-B288-AB25D35B7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6391" y="321732"/>
            <a:ext cx="1352342"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DAF466FE-FFD6-4F71-99F8-D74BE00B3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3340" y="4157447"/>
            <a:ext cx="2104201"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48A3B93F-25CE-4759-A5FD-FE33A272A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68367" y="4157447"/>
            <a:ext cx="3205873"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F8CE7E6-67F1-4622-9831-CC14B78B88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1498" y="4870848"/>
            <a:ext cx="2879610" cy="885480"/>
          </a:xfrm>
          <a:prstGeom prst="rect">
            <a:avLst/>
          </a:prstGeom>
        </p:spPr>
      </p:pic>
    </p:spTree>
    <p:extLst>
      <p:ext uri="{BB962C8B-B14F-4D97-AF65-F5344CB8AC3E}">
        <p14:creationId xmlns:p14="http://schemas.microsoft.com/office/powerpoint/2010/main" val="2268455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7546E-19F2-4538-AE4B-F1232BEB118B}"/>
              </a:ext>
            </a:extLst>
          </p:cNvPr>
          <p:cNvSpPr>
            <a:spLocks noGrp="1"/>
          </p:cNvSpPr>
          <p:nvPr>
            <p:ph type="title"/>
          </p:nvPr>
        </p:nvSpPr>
        <p:spPr/>
        <p:txBody>
          <a:bodyPr/>
          <a:lstStyle/>
          <a:p>
            <a:r>
              <a:rPr lang="en-US"/>
              <a:t>Program Growth and Facts</a:t>
            </a:r>
            <a:endParaRPr lang="en-US" dirty="0"/>
          </a:p>
        </p:txBody>
      </p:sp>
      <p:sp>
        <p:nvSpPr>
          <p:cNvPr id="3" name="Content Placeholder 2">
            <a:extLst>
              <a:ext uri="{FF2B5EF4-FFF2-40B4-BE49-F238E27FC236}">
                <a16:creationId xmlns:a16="http://schemas.microsoft.com/office/drawing/2014/main" id="{48D38175-8635-4879-9F54-34EB2EC1A64E}"/>
              </a:ext>
            </a:extLst>
          </p:cNvPr>
          <p:cNvSpPr>
            <a:spLocks noGrp="1"/>
          </p:cNvSpPr>
          <p:nvPr>
            <p:ph idx="1"/>
          </p:nvPr>
        </p:nvSpPr>
        <p:spPr/>
        <p:txBody>
          <a:bodyPr/>
          <a:lstStyle/>
          <a:p>
            <a:r>
              <a:rPr lang="en-US" dirty="0"/>
              <a:t>Program Started in Summer 2015</a:t>
            </a:r>
          </a:p>
          <a:p>
            <a:pPr lvl="1"/>
            <a:r>
              <a:rPr lang="en-US" dirty="0"/>
              <a:t>First summer there were nine faculty/student pairings</a:t>
            </a:r>
          </a:p>
          <a:p>
            <a:r>
              <a:rPr lang="en-US" dirty="0"/>
              <a:t>Subsequent Growth</a:t>
            </a:r>
          </a:p>
          <a:p>
            <a:pPr lvl="1"/>
            <a:r>
              <a:rPr lang="en-US" dirty="0"/>
              <a:t>Spring 2019 there are 42 students working for 33 different faculty.</a:t>
            </a:r>
          </a:p>
          <a:p>
            <a:pPr lvl="1"/>
            <a:r>
              <a:rPr lang="en-US" dirty="0"/>
              <a:t>A few faculty work more limited hours with more than one student.</a:t>
            </a:r>
          </a:p>
          <a:p>
            <a:pPr lvl="1"/>
            <a:r>
              <a:rPr lang="en-US" dirty="0"/>
              <a:t>Approximately half of all pairings are continuations from previous semesters.</a:t>
            </a:r>
          </a:p>
          <a:p>
            <a:pPr lvl="1"/>
            <a:r>
              <a:rPr lang="en-US" dirty="0"/>
              <a:t>Several pairings are at least two years long.</a:t>
            </a:r>
          </a:p>
          <a:p>
            <a:r>
              <a:rPr lang="en-US" dirty="0"/>
              <a:t>To Date</a:t>
            </a:r>
          </a:p>
          <a:p>
            <a:pPr lvl="1"/>
            <a:r>
              <a:rPr lang="en-US" dirty="0"/>
              <a:t>Nearly 150 students have participated in the program in just over 4 years.</a:t>
            </a:r>
          </a:p>
          <a:p>
            <a:pPr lvl="1"/>
            <a:r>
              <a:rPr lang="en-US" dirty="0"/>
              <a:t>68 faculty have worked with one or more students.</a:t>
            </a:r>
          </a:p>
          <a:p>
            <a:pPr lvl="1"/>
            <a:r>
              <a:rPr lang="en-US" dirty="0"/>
              <a:t>Every department has worked with students from every major</a:t>
            </a:r>
          </a:p>
        </p:txBody>
      </p:sp>
    </p:spTree>
    <p:extLst>
      <p:ext uri="{BB962C8B-B14F-4D97-AF65-F5344CB8AC3E}">
        <p14:creationId xmlns:p14="http://schemas.microsoft.com/office/powerpoint/2010/main" val="172305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4F5BD-8022-44D8-AE79-A8089583CEC7}"/>
              </a:ext>
            </a:extLst>
          </p:cNvPr>
          <p:cNvSpPr>
            <a:spLocks noGrp="1"/>
          </p:cNvSpPr>
          <p:nvPr>
            <p:ph type="title"/>
          </p:nvPr>
        </p:nvSpPr>
        <p:spPr/>
        <p:txBody>
          <a:bodyPr/>
          <a:lstStyle/>
          <a:p>
            <a:r>
              <a:rPr lang="en-US"/>
              <a:t>About the REU Program</a:t>
            </a:r>
            <a:endParaRPr lang="en-US" dirty="0"/>
          </a:p>
        </p:txBody>
      </p:sp>
      <p:sp>
        <p:nvSpPr>
          <p:cNvPr id="3" name="Content Placeholder 2">
            <a:extLst>
              <a:ext uri="{FF2B5EF4-FFF2-40B4-BE49-F238E27FC236}">
                <a16:creationId xmlns:a16="http://schemas.microsoft.com/office/drawing/2014/main" id="{6930EE5A-7A80-43AB-88D7-8A3A7E0C19AF}"/>
              </a:ext>
            </a:extLst>
          </p:cNvPr>
          <p:cNvSpPr>
            <a:spLocks noGrp="1"/>
          </p:cNvSpPr>
          <p:nvPr>
            <p:ph idx="1"/>
          </p:nvPr>
        </p:nvSpPr>
        <p:spPr/>
        <p:txBody>
          <a:bodyPr>
            <a:normAutofit fontScale="85000" lnSpcReduction="20000"/>
          </a:bodyPr>
          <a:lstStyle/>
          <a:p>
            <a:r>
              <a:rPr lang="en-US" dirty="0"/>
              <a:t>Get students engaged in research at an early stage in their academic careers. </a:t>
            </a:r>
          </a:p>
          <a:p>
            <a:pPr lvl="1"/>
            <a:r>
              <a:rPr lang="en-US" dirty="0"/>
              <a:t>Students eligible before COB 300.</a:t>
            </a:r>
          </a:p>
          <a:p>
            <a:pPr lvl="1"/>
            <a:r>
              <a:rPr lang="en-US" dirty="0"/>
              <a:t>Eligible in first-year at JMU.</a:t>
            </a:r>
          </a:p>
          <a:p>
            <a:r>
              <a:rPr lang="en-US" dirty="0"/>
              <a:t>Students are involved in gathering and analyzing data, reviewing literature, developing surveys, and other projects.</a:t>
            </a:r>
          </a:p>
          <a:p>
            <a:r>
              <a:rPr lang="en-US" dirty="0"/>
              <a:t>Engage students and faculty on projects of mutual interest. Designed for flexibility and long-term projects.</a:t>
            </a:r>
          </a:p>
          <a:p>
            <a:r>
              <a:rPr lang="en-US" dirty="0"/>
              <a:t>Pairing and interview process</a:t>
            </a:r>
          </a:p>
          <a:p>
            <a:pPr lvl="1"/>
            <a:r>
              <a:rPr lang="en-US" dirty="0"/>
              <a:t>Can apply independently or with intention to match</a:t>
            </a:r>
          </a:p>
          <a:p>
            <a:pPr lvl="1"/>
            <a:r>
              <a:rPr lang="en-US" dirty="0"/>
              <a:t>Both students and faculty must apply</a:t>
            </a:r>
          </a:p>
          <a:p>
            <a:pPr lvl="1"/>
            <a:r>
              <a:rPr lang="en-US" dirty="0"/>
              <a:t>Students can work with faculty members on continued basis.</a:t>
            </a:r>
          </a:p>
          <a:p>
            <a:r>
              <a:rPr lang="en-US" dirty="0"/>
              <a:t>Paid positions $10/hour – not a scholarship</a:t>
            </a:r>
          </a:p>
          <a:p>
            <a:pPr lvl="1"/>
            <a:r>
              <a:rPr lang="en-US" dirty="0"/>
              <a:t>Funded from differential tuition. </a:t>
            </a:r>
          </a:p>
          <a:p>
            <a:pPr lvl="1"/>
            <a:r>
              <a:rPr lang="en-US" dirty="0"/>
              <a:t>All money has been paid to students</a:t>
            </a:r>
          </a:p>
        </p:txBody>
      </p:sp>
    </p:spTree>
    <p:extLst>
      <p:ext uri="{BB962C8B-B14F-4D97-AF65-F5344CB8AC3E}">
        <p14:creationId xmlns:p14="http://schemas.microsoft.com/office/powerpoint/2010/main" val="409108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generated QR 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023" y="2286000"/>
            <a:ext cx="2048933" cy="20489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23861" y="585216"/>
            <a:ext cx="9717541" cy="1499616"/>
          </a:xfrm>
        </p:spPr>
        <p:txBody>
          <a:bodyPr>
            <a:normAutofit/>
          </a:bodyPr>
          <a:lstStyle/>
          <a:p>
            <a:r>
              <a:rPr lang="en-US"/>
              <a:t>RESEARCH EXPERIENCES FOR UNDERGRADUATE (REU) PROGRAM</a:t>
            </a:r>
            <a:endParaRPr lang="en-US" dirty="0"/>
          </a:p>
        </p:txBody>
      </p:sp>
      <p:sp>
        <p:nvSpPr>
          <p:cNvPr id="3" name="Content Placeholder 2"/>
          <p:cNvSpPr>
            <a:spLocks noGrp="1"/>
          </p:cNvSpPr>
          <p:nvPr>
            <p:ph idx="1"/>
          </p:nvPr>
        </p:nvSpPr>
        <p:spPr>
          <a:xfrm>
            <a:off x="4552885" y="2286000"/>
            <a:ext cx="6188518" cy="4023360"/>
          </a:xfrm>
        </p:spPr>
        <p:txBody>
          <a:bodyPr>
            <a:normAutofit/>
          </a:bodyPr>
          <a:lstStyle/>
          <a:p>
            <a:r>
              <a:rPr lang="en-US" dirty="0">
                <a:hlinkClick r:id="rId3"/>
              </a:rPr>
              <a:t>General REU Program Information</a:t>
            </a:r>
            <a:endParaRPr lang="en-US" dirty="0"/>
          </a:p>
          <a:p>
            <a:pPr lvl="1"/>
            <a:r>
              <a:rPr lang="en-US" dirty="0">
                <a:hlinkClick r:id="rId4"/>
              </a:rPr>
              <a:t>Student application</a:t>
            </a:r>
            <a:endParaRPr lang="en-US" dirty="0"/>
          </a:p>
          <a:p>
            <a:pPr lvl="1"/>
            <a:r>
              <a:rPr lang="en-US" dirty="0">
                <a:hlinkClick r:id="rId5"/>
              </a:rPr>
              <a:t>Faculty application</a:t>
            </a:r>
            <a:endParaRPr lang="en-US" dirty="0"/>
          </a:p>
          <a:p>
            <a:r>
              <a:rPr lang="en-US" dirty="0"/>
              <a:t>Due date for summer applications is April 17</a:t>
            </a:r>
            <a:r>
              <a:rPr lang="en-US" baseline="30000" dirty="0"/>
              <a:t>th</a:t>
            </a:r>
            <a:r>
              <a:rPr lang="en-US" dirty="0"/>
              <a:t>. </a:t>
            </a:r>
          </a:p>
          <a:p>
            <a:r>
              <a:rPr lang="en-US" dirty="0"/>
              <a:t>Experience has “completion standards” reflecting on the experience.</a:t>
            </a:r>
          </a:p>
          <a:p>
            <a:pPr lvl="1"/>
            <a:r>
              <a:rPr lang="en-US" dirty="0">
                <a:hlinkClick r:id="rId6"/>
              </a:rPr>
              <a:t>Student evaluation</a:t>
            </a:r>
            <a:endParaRPr lang="en-US" dirty="0"/>
          </a:p>
          <a:p>
            <a:pPr lvl="1"/>
            <a:r>
              <a:rPr lang="en-US" dirty="0">
                <a:hlinkClick r:id="rId7"/>
              </a:rPr>
              <a:t>Faculty evaluation</a:t>
            </a:r>
            <a:endParaRPr lang="en-US" dirty="0"/>
          </a:p>
          <a:p>
            <a:r>
              <a:rPr lang="en-US" dirty="0"/>
              <a:t>April 5</a:t>
            </a:r>
            <a:r>
              <a:rPr lang="en-US" baseline="30000" dirty="0"/>
              <a:t>th</a:t>
            </a:r>
            <a:r>
              <a:rPr lang="en-US" dirty="0"/>
              <a:t> was </a:t>
            </a:r>
            <a:r>
              <a:rPr lang="en-US" dirty="0">
                <a:hlinkClick r:id="rId8"/>
              </a:rPr>
              <a:t>Poster session/Honors Symposium</a:t>
            </a:r>
            <a:r>
              <a:rPr lang="en-US" dirty="0"/>
              <a:t>. </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15DAE511-0288-498A-9F08-5C791A00B2CB}"/>
              </a:ext>
            </a:extLst>
          </p:cNvPr>
          <p:cNvPicPr>
            <a:picLocks noChangeAspect="1"/>
          </p:cNvPicPr>
          <p:nvPr/>
        </p:nvPicPr>
        <p:blipFill>
          <a:blip r:embed="rId9"/>
          <a:stretch>
            <a:fillRect/>
          </a:stretch>
        </p:blipFill>
        <p:spPr>
          <a:xfrm>
            <a:off x="944161" y="4773169"/>
            <a:ext cx="2995972" cy="1869346"/>
          </a:xfrm>
          <a:prstGeom prst="rect">
            <a:avLst/>
          </a:prstGeom>
        </p:spPr>
      </p:pic>
    </p:spTree>
    <p:extLst>
      <p:ext uri="{BB962C8B-B14F-4D97-AF65-F5344CB8AC3E}">
        <p14:creationId xmlns:p14="http://schemas.microsoft.com/office/powerpoint/2010/main" val="17533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enerated QR 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023" y="2286000"/>
            <a:ext cx="2048933" cy="20489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23861" y="585216"/>
            <a:ext cx="9717541" cy="1499616"/>
          </a:xfrm>
        </p:spPr>
        <p:txBody>
          <a:bodyPr>
            <a:normAutofit/>
          </a:bodyPr>
          <a:lstStyle/>
          <a:p>
            <a:r>
              <a:rPr lang="en-US"/>
              <a:t>RESEARCH EXPERIENCES FOR UNDERGRADUATE (REU) PROGRAM</a:t>
            </a:r>
            <a:endParaRPr lang="en-US" dirty="0"/>
          </a:p>
        </p:txBody>
      </p:sp>
      <p:sp>
        <p:nvSpPr>
          <p:cNvPr id="3" name="Content Placeholder 2"/>
          <p:cNvSpPr>
            <a:spLocks noGrp="1"/>
          </p:cNvSpPr>
          <p:nvPr>
            <p:ph idx="1"/>
          </p:nvPr>
        </p:nvSpPr>
        <p:spPr>
          <a:xfrm>
            <a:off x="4552885" y="2286000"/>
            <a:ext cx="6188518" cy="4023360"/>
          </a:xfrm>
        </p:spPr>
        <p:txBody>
          <a:bodyPr>
            <a:normAutofit/>
          </a:bodyPr>
          <a:lstStyle/>
          <a:p>
            <a:r>
              <a:rPr lang="en-US" dirty="0">
                <a:hlinkClick r:id="rId3"/>
              </a:rPr>
              <a:t>General REU Program Information</a:t>
            </a:r>
            <a:endParaRPr lang="en-US" dirty="0"/>
          </a:p>
          <a:p>
            <a:pPr lvl="1"/>
            <a:r>
              <a:rPr lang="en-US" dirty="0">
                <a:hlinkClick r:id="rId4"/>
              </a:rPr>
              <a:t>Student application</a:t>
            </a:r>
            <a:endParaRPr lang="en-US" dirty="0"/>
          </a:p>
          <a:p>
            <a:pPr lvl="1"/>
            <a:r>
              <a:rPr lang="en-US" dirty="0">
                <a:hlinkClick r:id="rId5"/>
              </a:rPr>
              <a:t>Faculty application</a:t>
            </a:r>
            <a:endParaRPr lang="en-US" dirty="0"/>
          </a:p>
          <a:p>
            <a:r>
              <a:rPr lang="en-US" dirty="0"/>
              <a:t>Due date for summer applications is April 17</a:t>
            </a:r>
            <a:r>
              <a:rPr lang="en-US" baseline="30000" dirty="0"/>
              <a:t>th</a:t>
            </a:r>
            <a:r>
              <a:rPr lang="en-US" dirty="0"/>
              <a:t>. </a:t>
            </a:r>
          </a:p>
          <a:p>
            <a:r>
              <a:rPr lang="en-US" dirty="0"/>
              <a:t>Experience has “completion standards” reflecting on the experience.</a:t>
            </a:r>
          </a:p>
          <a:p>
            <a:pPr lvl="1"/>
            <a:r>
              <a:rPr lang="en-US" dirty="0">
                <a:hlinkClick r:id="rId6"/>
              </a:rPr>
              <a:t>Student evaluation</a:t>
            </a:r>
            <a:endParaRPr lang="en-US" dirty="0"/>
          </a:p>
          <a:p>
            <a:pPr lvl="1"/>
            <a:r>
              <a:rPr lang="en-US" dirty="0">
                <a:hlinkClick r:id="rId7"/>
              </a:rPr>
              <a:t>Faculty evaluation</a:t>
            </a:r>
            <a:endParaRPr lang="en-US" dirty="0"/>
          </a:p>
          <a:p>
            <a:r>
              <a:rPr lang="en-US" dirty="0"/>
              <a:t>April 5</a:t>
            </a:r>
            <a:r>
              <a:rPr lang="en-US" baseline="30000" dirty="0"/>
              <a:t>th</a:t>
            </a:r>
            <a:r>
              <a:rPr lang="en-US" dirty="0"/>
              <a:t> </a:t>
            </a:r>
            <a:r>
              <a:rPr lang="en-US" dirty="0">
                <a:hlinkClick r:id="rId8"/>
              </a:rPr>
              <a:t>Poster session/Honors Symposium</a:t>
            </a:r>
            <a:r>
              <a:rPr lang="en-US" dirty="0"/>
              <a:t>. </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15DAE511-0288-498A-9F08-5C791A00B2CB}"/>
              </a:ext>
            </a:extLst>
          </p:cNvPr>
          <p:cNvPicPr>
            <a:picLocks noChangeAspect="1"/>
          </p:cNvPicPr>
          <p:nvPr/>
        </p:nvPicPr>
        <p:blipFill>
          <a:blip r:embed="rId9"/>
          <a:stretch>
            <a:fillRect/>
          </a:stretch>
        </p:blipFill>
        <p:spPr>
          <a:xfrm>
            <a:off x="944160" y="386106"/>
            <a:ext cx="10027051" cy="6256409"/>
          </a:xfrm>
          <a:prstGeom prst="rect">
            <a:avLst/>
          </a:prstGeom>
        </p:spPr>
      </p:pic>
    </p:spTree>
    <p:extLst>
      <p:ext uri="{BB962C8B-B14F-4D97-AF65-F5344CB8AC3E}">
        <p14:creationId xmlns:p14="http://schemas.microsoft.com/office/powerpoint/2010/main" val="706797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enerated QR 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023" y="2286000"/>
            <a:ext cx="2048933" cy="20489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23861" y="585216"/>
            <a:ext cx="9717541" cy="1499616"/>
          </a:xfrm>
        </p:spPr>
        <p:txBody>
          <a:bodyPr>
            <a:normAutofit/>
          </a:bodyPr>
          <a:lstStyle/>
          <a:p>
            <a:r>
              <a:rPr lang="en-US"/>
              <a:t>RESEARCH EXPERIENCES FOR UNDERGRADUATE (REU) PROGRAM</a:t>
            </a:r>
            <a:endParaRPr lang="en-US" dirty="0"/>
          </a:p>
        </p:txBody>
      </p:sp>
      <p:sp>
        <p:nvSpPr>
          <p:cNvPr id="3" name="Content Placeholder 2"/>
          <p:cNvSpPr>
            <a:spLocks noGrp="1"/>
          </p:cNvSpPr>
          <p:nvPr>
            <p:ph idx="1"/>
          </p:nvPr>
        </p:nvSpPr>
        <p:spPr>
          <a:xfrm>
            <a:off x="4552885" y="2286000"/>
            <a:ext cx="6188518" cy="4023360"/>
          </a:xfrm>
        </p:spPr>
        <p:txBody>
          <a:bodyPr>
            <a:normAutofit/>
          </a:bodyPr>
          <a:lstStyle/>
          <a:p>
            <a:r>
              <a:rPr lang="en-US" dirty="0">
                <a:hlinkClick r:id="rId3"/>
              </a:rPr>
              <a:t>General REU Program Information</a:t>
            </a:r>
            <a:endParaRPr lang="en-US" dirty="0"/>
          </a:p>
          <a:p>
            <a:pPr lvl="1"/>
            <a:r>
              <a:rPr lang="en-US" dirty="0">
                <a:hlinkClick r:id="rId4"/>
              </a:rPr>
              <a:t>Student application</a:t>
            </a:r>
            <a:endParaRPr lang="en-US" dirty="0"/>
          </a:p>
          <a:p>
            <a:pPr lvl="1"/>
            <a:r>
              <a:rPr lang="en-US" dirty="0">
                <a:hlinkClick r:id="rId5"/>
              </a:rPr>
              <a:t>Faculty application</a:t>
            </a:r>
            <a:endParaRPr lang="en-US" dirty="0"/>
          </a:p>
          <a:p>
            <a:r>
              <a:rPr lang="en-US" dirty="0"/>
              <a:t>Due date for summer applications is April 17</a:t>
            </a:r>
            <a:r>
              <a:rPr lang="en-US" baseline="30000" dirty="0"/>
              <a:t>th</a:t>
            </a:r>
            <a:r>
              <a:rPr lang="en-US" dirty="0"/>
              <a:t>. </a:t>
            </a:r>
          </a:p>
          <a:p>
            <a:r>
              <a:rPr lang="en-US" dirty="0"/>
              <a:t>Experience has “completion standards” reflecting on the experience.</a:t>
            </a:r>
          </a:p>
          <a:p>
            <a:pPr lvl="1"/>
            <a:r>
              <a:rPr lang="en-US" dirty="0">
                <a:hlinkClick r:id="rId6"/>
              </a:rPr>
              <a:t>Student evaluation</a:t>
            </a:r>
            <a:endParaRPr lang="en-US" dirty="0"/>
          </a:p>
          <a:p>
            <a:pPr lvl="1"/>
            <a:r>
              <a:rPr lang="en-US" dirty="0">
                <a:hlinkClick r:id="rId7"/>
              </a:rPr>
              <a:t>Faculty evaluation</a:t>
            </a:r>
            <a:endParaRPr lang="en-US" dirty="0"/>
          </a:p>
          <a:p>
            <a:r>
              <a:rPr lang="en-US" dirty="0"/>
              <a:t>April 5</a:t>
            </a:r>
            <a:r>
              <a:rPr lang="en-US" baseline="30000" dirty="0"/>
              <a:t>th</a:t>
            </a:r>
            <a:r>
              <a:rPr lang="en-US" dirty="0"/>
              <a:t> </a:t>
            </a:r>
            <a:r>
              <a:rPr lang="en-US" dirty="0">
                <a:hlinkClick r:id="rId8"/>
              </a:rPr>
              <a:t>Poster session/Honors Symposium</a:t>
            </a:r>
            <a:r>
              <a:rPr lang="en-US" dirty="0"/>
              <a:t>. </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15DAE511-0288-498A-9F08-5C791A00B2CB}"/>
              </a:ext>
            </a:extLst>
          </p:cNvPr>
          <p:cNvPicPr>
            <a:picLocks noChangeAspect="1"/>
          </p:cNvPicPr>
          <p:nvPr/>
        </p:nvPicPr>
        <p:blipFill>
          <a:blip r:embed="rId9"/>
          <a:stretch>
            <a:fillRect/>
          </a:stretch>
        </p:blipFill>
        <p:spPr>
          <a:xfrm>
            <a:off x="944160" y="386106"/>
            <a:ext cx="10027051" cy="6256409"/>
          </a:xfrm>
          <a:prstGeom prst="rect">
            <a:avLst/>
          </a:prstGeom>
        </p:spPr>
      </p:pic>
      <p:pic>
        <p:nvPicPr>
          <p:cNvPr id="6" name="Picture 5">
            <a:extLst>
              <a:ext uri="{FF2B5EF4-FFF2-40B4-BE49-F238E27FC236}">
                <a16:creationId xmlns:a16="http://schemas.microsoft.com/office/drawing/2014/main" id="{B5B9C72B-3740-436F-B026-CE2D1779C48C}"/>
              </a:ext>
            </a:extLst>
          </p:cNvPr>
          <p:cNvPicPr>
            <a:picLocks noChangeAspect="1"/>
          </p:cNvPicPr>
          <p:nvPr/>
        </p:nvPicPr>
        <p:blipFill>
          <a:blip r:embed="rId10"/>
          <a:stretch>
            <a:fillRect/>
          </a:stretch>
        </p:blipFill>
        <p:spPr>
          <a:xfrm>
            <a:off x="3131030" y="0"/>
            <a:ext cx="5926764" cy="6858000"/>
          </a:xfrm>
          <a:prstGeom prst="rect">
            <a:avLst/>
          </a:prstGeom>
        </p:spPr>
      </p:pic>
    </p:spTree>
    <p:extLst>
      <p:ext uri="{BB962C8B-B14F-4D97-AF65-F5344CB8AC3E}">
        <p14:creationId xmlns:p14="http://schemas.microsoft.com/office/powerpoint/2010/main" val="2310617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Atlas">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ppt/theme/theme4.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2907</Words>
  <Application>Microsoft Office PowerPoint</Application>
  <PresentationFormat>Custom</PresentationFormat>
  <Paragraphs>335</Paragraphs>
  <Slides>30</Slides>
  <Notes>16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30</vt:i4>
      </vt:variant>
    </vt:vector>
  </HeadingPairs>
  <TitlesOfParts>
    <vt:vector size="42" baseType="lpstr">
      <vt:lpstr>Arial</vt:lpstr>
      <vt:lpstr>Calibri</vt:lpstr>
      <vt:lpstr>Calibri Light</vt:lpstr>
      <vt:lpstr>Corbel</vt:lpstr>
      <vt:lpstr>Rockwell</vt:lpstr>
      <vt:lpstr>Tw Cen MT</vt:lpstr>
      <vt:lpstr>Tw Cen MT Condensed</vt:lpstr>
      <vt:lpstr>Wingdings</vt:lpstr>
      <vt:lpstr>Wingdings 3</vt:lpstr>
      <vt:lpstr>Integral</vt:lpstr>
      <vt:lpstr>1_Integral</vt:lpstr>
      <vt:lpstr>Atlas</vt:lpstr>
      <vt:lpstr>WELCOME TO THE 2019 JMU COB Undergraduate Research EVENT</vt:lpstr>
      <vt:lpstr>INTRODUCTIONS</vt:lpstr>
      <vt:lpstr>RAISING THE PROFILE OF UNDERGRADUATE RESEARCH</vt:lpstr>
      <vt:lpstr>Research Experiences for Undergraduates (REU)</vt:lpstr>
      <vt:lpstr>Program Growth and Facts</vt:lpstr>
      <vt:lpstr>About the REU Program</vt:lpstr>
      <vt:lpstr>RESEARCH EXPERIENCES FOR UNDERGRADUATE (REU) PROGRAM</vt:lpstr>
      <vt:lpstr>RESEARCH EXPERIENCES FOR UNDERGRADUATE (REU) PROGRAM</vt:lpstr>
      <vt:lpstr>RESEARCH EXPERIENCES FOR UNDERGRADUATE (REU) PROGRAM</vt:lpstr>
      <vt:lpstr>PowerPoint Presentation</vt:lpstr>
      <vt:lpstr>Honors - UNDERSTANDING EXPECTATIONS</vt:lpstr>
      <vt:lpstr>COMPLETING THE HONORS PROJECT</vt:lpstr>
      <vt:lpstr>PROJECTS 2009-2018</vt:lpstr>
      <vt:lpstr>PROJECTS 2009-2018</vt:lpstr>
      <vt:lpstr>PROJECTS 2009-2018</vt:lpstr>
      <vt:lpstr>PROJECTS 2009-2018</vt:lpstr>
      <vt:lpstr>PROJECTS 2009-2018</vt:lpstr>
      <vt:lpstr>SELF-DIRECTED LEARNING</vt:lpstr>
      <vt:lpstr>THE HONORS PROJECT – A SUMMARY</vt:lpstr>
      <vt:lpstr>Students Representing the REU Program</vt:lpstr>
      <vt:lpstr>Does a picture tell a story? Impact of emotionally charged pictures on private donations. </vt:lpstr>
      <vt:lpstr>Theoretical Background</vt:lpstr>
      <vt:lpstr>Research Question</vt:lpstr>
      <vt:lpstr>PowerPoint Presentation</vt:lpstr>
      <vt:lpstr>Selecting Data Points</vt:lpstr>
      <vt:lpstr>Quantitative Results</vt:lpstr>
      <vt:lpstr>Key Takeaways as an Undergrad Research Assistant</vt:lpstr>
      <vt:lpstr>COMPETITIVE SCHOLARSHIPS</vt:lpstr>
      <vt:lpstr>COB300 Honors  </vt:lpstr>
      <vt:lpstr>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2019-04-15T16:33:28Z</dcterms:created>
  <dcterms:modified xsi:type="dcterms:W3CDTF">2019-04-16T02:45:54Z</dcterms:modified>
</cp:coreProperties>
</file>